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84048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4B1B"/>
    <a:srgbClr val="FF6600"/>
    <a:srgbClr val="F1DD45"/>
    <a:srgbClr val="D177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04" autoAdjust="0"/>
    <p:restoredTop sz="94660"/>
  </p:normalViewPr>
  <p:slideViewPr>
    <p:cSldViewPr snapToGrid="0">
      <p:cViewPr varScale="1">
        <p:scale>
          <a:sx n="21" d="100"/>
          <a:sy n="21" d="100"/>
        </p:scale>
        <p:origin x="28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6285233"/>
            <a:ext cx="32644080" cy="13370560"/>
          </a:xfrm>
        </p:spPr>
        <p:txBody>
          <a:bodyPr anchor="b"/>
          <a:lstStyle>
            <a:lvl1pPr algn="ctr">
              <a:defRPr sz="25200"/>
            </a:lvl1pPr>
          </a:lstStyle>
          <a:p>
            <a:r>
              <a:rPr lang="en-US" smtClean="0"/>
              <a:t>Click to edit Master title style</a:t>
            </a:r>
            <a:endParaRPr lang="en-US" dirty="0"/>
          </a:p>
        </p:txBody>
      </p:sp>
      <p:sp>
        <p:nvSpPr>
          <p:cNvPr id="3" name="Subtitle 2"/>
          <p:cNvSpPr>
            <a:spLocks noGrp="1"/>
          </p:cNvSpPr>
          <p:nvPr>
            <p:ph type="subTitle" idx="1"/>
          </p:nvPr>
        </p:nvSpPr>
        <p:spPr>
          <a:xfrm>
            <a:off x="4800600" y="20171413"/>
            <a:ext cx="28803600" cy="9272267"/>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9B1EF3-B383-42A5-B07C-C9175984653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2602425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B1EF3-B383-42A5-B07C-C9175984653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136859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7" y="2044700"/>
            <a:ext cx="8281035" cy="3254629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640332" y="2044700"/>
            <a:ext cx="24363045" cy="3254629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B1EF3-B383-42A5-B07C-C9175984653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16684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A9B1EF3-B383-42A5-B07C-C9175984653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3023146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9574541"/>
            <a:ext cx="33124140" cy="15975327"/>
          </a:xfrm>
        </p:spPr>
        <p:txBody>
          <a:bodyPr anchor="b"/>
          <a:lstStyle>
            <a:lvl1pPr>
              <a:defRPr sz="25200"/>
            </a:lvl1pPr>
          </a:lstStyle>
          <a:p>
            <a:r>
              <a:rPr lang="en-US" smtClean="0"/>
              <a:t>Click to edit Master title style</a:t>
            </a:r>
            <a:endParaRPr lang="en-US" dirty="0"/>
          </a:p>
        </p:txBody>
      </p:sp>
      <p:sp>
        <p:nvSpPr>
          <p:cNvPr id="3" name="Text Placeholder 2"/>
          <p:cNvSpPr>
            <a:spLocks noGrp="1"/>
          </p:cNvSpPr>
          <p:nvPr>
            <p:ph type="body" idx="1"/>
          </p:nvPr>
        </p:nvSpPr>
        <p:spPr>
          <a:xfrm>
            <a:off x="2620330" y="25701001"/>
            <a:ext cx="33124140" cy="8401047"/>
          </a:xfrm>
        </p:spPr>
        <p:txBody>
          <a:bodyPr/>
          <a:lstStyle>
            <a:lvl1pPr marL="0" indent="0">
              <a:buNone/>
              <a:defRPr sz="10080">
                <a:solidFill>
                  <a:schemeClr val="tx1"/>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9B1EF3-B383-42A5-B07C-C9175984653B}" type="datetimeFigureOut">
              <a:rPr lang="en-US" smtClean="0"/>
              <a:t>3/18/2019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246614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640330" y="10223500"/>
            <a:ext cx="16322040" cy="243674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9442430" y="10223500"/>
            <a:ext cx="16322040" cy="243674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A9B1EF3-B383-42A5-B07C-C9175984653B}"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2285167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044708"/>
            <a:ext cx="33124140" cy="742315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645336" y="9414513"/>
            <a:ext cx="16247028" cy="461390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smtClean="0"/>
              <a:t>Edit Master text styles</a:t>
            </a:r>
          </a:p>
        </p:txBody>
      </p:sp>
      <p:sp>
        <p:nvSpPr>
          <p:cNvPr id="4" name="Content Placeholder 3"/>
          <p:cNvSpPr>
            <a:spLocks noGrp="1"/>
          </p:cNvSpPr>
          <p:nvPr>
            <p:ph sz="half" idx="2"/>
          </p:nvPr>
        </p:nvSpPr>
        <p:spPr>
          <a:xfrm>
            <a:off x="2645336" y="14028420"/>
            <a:ext cx="16247028" cy="206336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9442432" y="9414513"/>
            <a:ext cx="16327042" cy="461390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smtClean="0"/>
              <a:t>Edit Master text styles</a:t>
            </a:r>
          </a:p>
        </p:txBody>
      </p:sp>
      <p:sp>
        <p:nvSpPr>
          <p:cNvPr id="6" name="Content Placeholder 5"/>
          <p:cNvSpPr>
            <a:spLocks noGrp="1"/>
          </p:cNvSpPr>
          <p:nvPr>
            <p:ph sz="quarter" idx="4"/>
          </p:nvPr>
        </p:nvSpPr>
        <p:spPr>
          <a:xfrm>
            <a:off x="19442432" y="14028420"/>
            <a:ext cx="16327042" cy="2063369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9B1EF3-B383-42A5-B07C-C9175984653B}" type="datetimeFigureOut">
              <a:rPr lang="en-US" smtClean="0"/>
              <a:t>3/18/2019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348324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A9B1EF3-B383-42A5-B07C-C9175984653B}" type="datetimeFigureOut">
              <a:rPr lang="en-US" smtClean="0"/>
              <a:t>3/18/2019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363288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B1EF3-B383-42A5-B07C-C9175984653B}" type="datetimeFigureOut">
              <a:rPr lang="en-US" smtClean="0"/>
              <a:t>3/18/2019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55009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560320"/>
            <a:ext cx="12386548" cy="8961120"/>
          </a:xfrm>
        </p:spPr>
        <p:txBody>
          <a:bodyPr anchor="b"/>
          <a:lstStyle>
            <a:lvl1pPr>
              <a:defRPr sz="13440"/>
            </a:lvl1pPr>
          </a:lstStyle>
          <a:p>
            <a:r>
              <a:rPr lang="en-US" smtClean="0"/>
              <a:t>Click to edit Master title style</a:t>
            </a:r>
            <a:endParaRPr lang="en-US" dirty="0"/>
          </a:p>
        </p:txBody>
      </p:sp>
      <p:sp>
        <p:nvSpPr>
          <p:cNvPr id="3" name="Content Placeholder 2"/>
          <p:cNvSpPr>
            <a:spLocks noGrp="1"/>
          </p:cNvSpPr>
          <p:nvPr>
            <p:ph idx="1"/>
          </p:nvPr>
        </p:nvSpPr>
        <p:spPr>
          <a:xfrm>
            <a:off x="16327042" y="5529588"/>
            <a:ext cx="19442430" cy="272923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645332" y="11521440"/>
            <a:ext cx="12386548" cy="21344893"/>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smtClean="0"/>
              <a:t>Edit Master text styles</a:t>
            </a:r>
          </a:p>
        </p:txBody>
      </p:sp>
      <p:sp>
        <p:nvSpPr>
          <p:cNvPr id="5" name="Date Placeholder 4"/>
          <p:cNvSpPr>
            <a:spLocks noGrp="1"/>
          </p:cNvSpPr>
          <p:nvPr>
            <p:ph type="dt" sz="half" idx="10"/>
          </p:nvPr>
        </p:nvSpPr>
        <p:spPr/>
        <p:txBody>
          <a:bodyPr/>
          <a:lstStyle/>
          <a:p>
            <a:fld id="{8A9B1EF3-B383-42A5-B07C-C9175984653B}"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178760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560320"/>
            <a:ext cx="12386548" cy="8961120"/>
          </a:xfrm>
        </p:spPr>
        <p:txBody>
          <a:bodyPr anchor="b"/>
          <a:lstStyle>
            <a:lvl1pPr>
              <a:defRPr sz="1344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6327042" y="5529588"/>
            <a:ext cx="19442430" cy="272923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smtClean="0"/>
              <a:t>Click icon to add picture</a:t>
            </a:r>
            <a:endParaRPr lang="en-US" dirty="0"/>
          </a:p>
        </p:txBody>
      </p:sp>
      <p:sp>
        <p:nvSpPr>
          <p:cNvPr id="4" name="Text Placeholder 3"/>
          <p:cNvSpPr>
            <a:spLocks noGrp="1"/>
          </p:cNvSpPr>
          <p:nvPr>
            <p:ph type="body" sz="half" idx="2"/>
          </p:nvPr>
        </p:nvSpPr>
        <p:spPr>
          <a:xfrm>
            <a:off x="2645332" y="11521440"/>
            <a:ext cx="12386548" cy="21344893"/>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smtClean="0"/>
              <a:t>Edit Master text styles</a:t>
            </a:r>
          </a:p>
        </p:txBody>
      </p:sp>
      <p:sp>
        <p:nvSpPr>
          <p:cNvPr id="5" name="Date Placeholder 4"/>
          <p:cNvSpPr>
            <a:spLocks noGrp="1"/>
          </p:cNvSpPr>
          <p:nvPr>
            <p:ph type="dt" sz="half" idx="10"/>
          </p:nvPr>
        </p:nvSpPr>
        <p:spPr/>
        <p:txBody>
          <a:bodyPr/>
          <a:lstStyle/>
          <a:p>
            <a:fld id="{8A9B1EF3-B383-42A5-B07C-C9175984653B}" type="datetimeFigureOut">
              <a:rPr lang="en-US" smtClean="0"/>
              <a:t>3/18/2019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E7B6A3-8FE5-4069-9F59-817C2D996C9C}" type="slidenum">
              <a:rPr lang="en-US" smtClean="0"/>
              <a:t>‹#›</a:t>
            </a:fld>
            <a:endParaRPr lang="en-US"/>
          </a:p>
        </p:txBody>
      </p:sp>
    </p:spTree>
    <p:extLst>
      <p:ext uri="{BB962C8B-B14F-4D97-AF65-F5344CB8AC3E}">
        <p14:creationId xmlns:p14="http://schemas.microsoft.com/office/powerpoint/2010/main" val="127551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2044708"/>
            <a:ext cx="33124140" cy="742315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640330" y="10223500"/>
            <a:ext cx="33124140" cy="2436749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40330" y="35595568"/>
            <a:ext cx="8641080" cy="2044700"/>
          </a:xfrm>
          <a:prstGeom prst="rect">
            <a:avLst/>
          </a:prstGeom>
        </p:spPr>
        <p:txBody>
          <a:bodyPr vert="horz" lIns="91440" tIns="45720" rIns="91440" bIns="45720" rtlCol="0" anchor="ctr"/>
          <a:lstStyle>
            <a:lvl1pPr algn="l">
              <a:defRPr sz="5040">
                <a:solidFill>
                  <a:schemeClr val="tx1">
                    <a:tint val="75000"/>
                  </a:schemeClr>
                </a:solidFill>
              </a:defRPr>
            </a:lvl1pPr>
          </a:lstStyle>
          <a:p>
            <a:fld id="{8A9B1EF3-B383-42A5-B07C-C9175984653B}" type="datetimeFigureOut">
              <a:rPr lang="en-US" smtClean="0"/>
              <a:t>3/18/2019</a:t>
            </a:fld>
            <a:endParaRPr lang="en-US"/>
          </a:p>
        </p:txBody>
      </p:sp>
      <p:sp>
        <p:nvSpPr>
          <p:cNvPr id="5" name="Footer Placeholder 4"/>
          <p:cNvSpPr>
            <a:spLocks noGrp="1"/>
          </p:cNvSpPr>
          <p:nvPr>
            <p:ph type="ftr" sz="quarter" idx="3"/>
          </p:nvPr>
        </p:nvSpPr>
        <p:spPr>
          <a:xfrm>
            <a:off x="12721590" y="35595568"/>
            <a:ext cx="12961620" cy="20447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5595568"/>
            <a:ext cx="8641080" cy="2044700"/>
          </a:xfrm>
          <a:prstGeom prst="rect">
            <a:avLst/>
          </a:prstGeom>
        </p:spPr>
        <p:txBody>
          <a:bodyPr vert="horz" lIns="91440" tIns="45720" rIns="91440" bIns="45720" rtlCol="0" anchor="ctr"/>
          <a:lstStyle>
            <a:lvl1pPr algn="r">
              <a:defRPr sz="5040">
                <a:solidFill>
                  <a:schemeClr val="tx1">
                    <a:tint val="75000"/>
                  </a:schemeClr>
                </a:solidFill>
              </a:defRPr>
            </a:lvl1pPr>
          </a:lstStyle>
          <a:p>
            <a:fld id="{22E7B6A3-8FE5-4069-9F59-817C2D996C9C}" type="slidenum">
              <a:rPr lang="en-US" smtClean="0"/>
              <a:t>‹#›</a:t>
            </a:fld>
            <a:endParaRPr lang="en-US"/>
          </a:p>
        </p:txBody>
      </p:sp>
    </p:spTree>
    <p:extLst>
      <p:ext uri="{BB962C8B-B14F-4D97-AF65-F5344CB8AC3E}">
        <p14:creationId xmlns:p14="http://schemas.microsoft.com/office/powerpoint/2010/main" val="4223771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jpeg"/><Relationship Id="rId39" Type="http://schemas.openxmlformats.org/officeDocument/2006/relationships/image" Target="../media/image35.jpeg"/><Relationship Id="rId3" Type="http://schemas.openxmlformats.org/officeDocument/2006/relationships/image" Target="../media/image5.png"/><Relationship Id="rId21" Type="http://schemas.openxmlformats.org/officeDocument/2006/relationships/image" Target="../media/image23.png"/><Relationship Id="rId34" Type="http://schemas.openxmlformats.org/officeDocument/2006/relationships/oleObject" Target="../embeddings/oleObject2.bin"/><Relationship Id="rId42" Type="http://schemas.openxmlformats.org/officeDocument/2006/relationships/image" Target="../media/image4.emf"/><Relationship Id="rId7" Type="http://schemas.openxmlformats.org/officeDocument/2006/relationships/image" Target="../media/image9.jpeg"/><Relationship Id="rId12" Type="http://schemas.openxmlformats.org/officeDocument/2006/relationships/image" Target="../media/image14.emf"/><Relationship Id="rId17" Type="http://schemas.openxmlformats.org/officeDocument/2006/relationships/image" Target="../media/image19.png"/><Relationship Id="rId25" Type="http://schemas.openxmlformats.org/officeDocument/2006/relationships/image" Target="../media/image27.jpeg"/><Relationship Id="rId33" Type="http://schemas.openxmlformats.org/officeDocument/2006/relationships/image" Target="../media/image1.emf"/><Relationship Id="rId38" Type="http://schemas.openxmlformats.org/officeDocument/2006/relationships/image" Target="../media/image34.png"/><Relationship Id="rId2" Type="http://schemas.openxmlformats.org/officeDocument/2006/relationships/slideLayout" Target="../slideLayouts/slideLayout1.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jpeg"/><Relationship Id="rId32" Type="http://schemas.openxmlformats.org/officeDocument/2006/relationships/oleObject" Target="../embeddings/oleObject1.bin"/><Relationship Id="rId37" Type="http://schemas.openxmlformats.org/officeDocument/2006/relationships/image" Target="../media/image3.emf"/><Relationship Id="rId40" Type="http://schemas.openxmlformats.org/officeDocument/2006/relationships/image" Target="../media/image36.emf"/><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5.jpeg"/><Relationship Id="rId28" Type="http://schemas.openxmlformats.org/officeDocument/2006/relationships/image" Target="../media/image30.png"/><Relationship Id="rId36" Type="http://schemas.openxmlformats.org/officeDocument/2006/relationships/oleObject" Target="../embeddings/oleObject3.bin"/><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jpe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2.emf"/><Relationship Id="rId43"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FD4B1B"/>
            </a:gs>
            <a:gs pos="0">
              <a:srgbClr val="FF6600"/>
            </a:gs>
            <a:gs pos="30000">
              <a:srgbClr val="F1DD45">
                <a:lumMod val="74000"/>
                <a:lumOff val="26000"/>
              </a:srgbClr>
            </a:gs>
            <a:gs pos="71000">
              <a:schemeClr val="accent1">
                <a:lumMod val="45000"/>
                <a:lumOff val="55000"/>
                <a:alpha val="13000"/>
              </a:schemeClr>
            </a:gs>
            <a:gs pos="94000">
              <a:schemeClr val="accent1">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9" name="Group 18"/>
          <p:cNvGrpSpPr/>
          <p:nvPr/>
        </p:nvGrpSpPr>
        <p:grpSpPr>
          <a:xfrm>
            <a:off x="1517004" y="32647000"/>
            <a:ext cx="5957729" cy="5073816"/>
            <a:chOff x="10014857" y="32821250"/>
            <a:chExt cx="5957729" cy="5073816"/>
          </a:xfrm>
        </p:grpSpPr>
        <p:sp>
          <p:nvSpPr>
            <p:cNvPr id="50" name="Rectangle 49"/>
            <p:cNvSpPr/>
            <p:nvPr/>
          </p:nvSpPr>
          <p:spPr>
            <a:xfrm>
              <a:off x="10014857" y="32821250"/>
              <a:ext cx="5547206" cy="5073816"/>
            </a:xfrm>
            <a:prstGeom prst="rect">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0285" y="34297112"/>
              <a:ext cx="4920156" cy="3276900"/>
            </a:xfrm>
            <a:prstGeom prst="rect">
              <a:avLst/>
            </a:prstGeom>
          </p:spPr>
        </p:pic>
        <p:sp>
          <p:nvSpPr>
            <p:cNvPr id="51" name="TextBox 50"/>
            <p:cNvSpPr txBox="1"/>
            <p:nvPr/>
          </p:nvSpPr>
          <p:spPr>
            <a:xfrm>
              <a:off x="10155573" y="33035961"/>
              <a:ext cx="5817013" cy="1046440"/>
            </a:xfrm>
            <a:prstGeom prst="rect">
              <a:avLst/>
            </a:prstGeom>
            <a:noFill/>
          </p:spPr>
          <p:txBody>
            <a:bodyPr wrap="square" rtlCol="0">
              <a:spAutoFit/>
            </a:bodyPr>
            <a:lstStyle/>
            <a:p>
              <a:r>
                <a:rPr lang="en-US" sz="1400" b="1" i="1" dirty="0" smtClean="0"/>
                <a:t>potential technique for assessing crystal strain</a:t>
              </a:r>
            </a:p>
            <a:p>
              <a:r>
                <a:rPr lang="en-US" sz="2400" b="1" dirty="0" smtClean="0">
                  <a:solidFill>
                    <a:schemeClr val="bg1"/>
                  </a:solidFill>
                </a:rPr>
                <a:t>Raman spectra of B/C  CZ sample 62060</a:t>
              </a:r>
            </a:p>
            <a:p>
              <a:r>
                <a:rPr lang="en-US" sz="2400" b="1" dirty="0" err="1" smtClean="0">
                  <a:solidFill>
                    <a:schemeClr val="bg1"/>
                  </a:solidFill>
                </a:rPr>
                <a:t>WITec</a:t>
              </a:r>
              <a:r>
                <a:rPr lang="en-US" sz="2400" b="1" dirty="0" smtClean="0">
                  <a:solidFill>
                    <a:schemeClr val="bg1"/>
                  </a:solidFill>
                </a:rPr>
                <a:t> alpha 300 R, single spectrum</a:t>
              </a:r>
              <a:endParaRPr lang="en-US" sz="2400" b="1" dirty="0">
                <a:solidFill>
                  <a:schemeClr val="bg1"/>
                </a:solidFill>
              </a:endParaRPr>
            </a:p>
          </p:txBody>
        </p:sp>
      </p:grpSp>
      <p:sp>
        <p:nvSpPr>
          <p:cNvPr id="66" name="Rectangle 65"/>
          <p:cNvSpPr/>
          <p:nvPr/>
        </p:nvSpPr>
        <p:spPr>
          <a:xfrm>
            <a:off x="34539238" y="76750"/>
            <a:ext cx="3613068" cy="3406264"/>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48440" y="288632"/>
            <a:ext cx="33883600" cy="2308324"/>
          </a:xfrm>
          <a:prstGeom prst="rect">
            <a:avLst/>
          </a:prstGeom>
          <a:noFill/>
        </p:spPr>
        <p:txBody>
          <a:bodyPr wrap="square" rtlCol="0">
            <a:spAutoFit/>
          </a:bodyPr>
          <a:lstStyle/>
          <a:p>
            <a:pPr algn="ctr"/>
            <a:r>
              <a:rPr lang="en-US" sz="7200" b="1" dirty="0"/>
              <a:t>SOLAR WIND EFFECTS ON GENESIS SILICON COLLECTOR SUBSTRATE STRUCTURE</a:t>
            </a:r>
            <a:r>
              <a:rPr lang="en-US" sz="7200" b="1" dirty="0" smtClean="0"/>
              <a:t>:</a:t>
            </a:r>
          </a:p>
          <a:p>
            <a:pPr algn="ctr"/>
            <a:r>
              <a:rPr lang="en-US" sz="7200" b="1" dirty="0" smtClean="0"/>
              <a:t> </a:t>
            </a:r>
            <a:r>
              <a:rPr lang="en-US" sz="7200" b="1" dirty="0"/>
              <a:t>OBSERVATION OF LAYERS IN TEM </a:t>
            </a:r>
            <a:r>
              <a:rPr lang="en-US" sz="7200" b="1" dirty="0" smtClean="0"/>
              <a:t>CROSS-SECTION</a:t>
            </a:r>
            <a:endParaRPr lang="en-US" sz="7200" i="1" dirty="0">
              <a:solidFill>
                <a:schemeClr val="accent1">
                  <a:lumMod val="50000"/>
                </a:schemeClr>
              </a:solidFill>
            </a:endParaRPr>
          </a:p>
        </p:txBody>
      </p:sp>
      <p:sp>
        <p:nvSpPr>
          <p:cNvPr id="5" name="TextBox 4"/>
          <p:cNvSpPr txBox="1"/>
          <p:nvPr/>
        </p:nvSpPr>
        <p:spPr>
          <a:xfrm>
            <a:off x="4207263" y="2398413"/>
            <a:ext cx="29535120" cy="830997"/>
          </a:xfrm>
          <a:prstGeom prst="rect">
            <a:avLst/>
          </a:prstGeom>
          <a:noFill/>
        </p:spPr>
        <p:txBody>
          <a:bodyPr wrap="square" rtlCol="0">
            <a:spAutoFit/>
          </a:bodyPr>
          <a:lstStyle/>
          <a:p>
            <a:r>
              <a:rPr lang="en-US" sz="2400" dirty="0"/>
              <a:t> J. H. Allton.</a:t>
            </a:r>
            <a:r>
              <a:rPr lang="en-US" sz="2400" baseline="30000" dirty="0"/>
              <a:t>1</a:t>
            </a:r>
            <a:r>
              <a:rPr lang="en-US" sz="2400" dirty="0"/>
              <a:t>, L. P. Keller</a:t>
            </a:r>
            <a:r>
              <a:rPr lang="en-US" sz="2400" baseline="30000" dirty="0"/>
              <a:t>1</a:t>
            </a:r>
            <a:r>
              <a:rPr lang="en-US" sz="2400" dirty="0"/>
              <a:t>, Z. Rahman</a:t>
            </a:r>
            <a:r>
              <a:rPr lang="en-US" sz="2400" baseline="30000" dirty="0"/>
              <a:t>2</a:t>
            </a:r>
            <a:r>
              <a:rPr lang="en-US" sz="2400" dirty="0"/>
              <a:t>, C. P. Gonzalez</a:t>
            </a:r>
            <a:r>
              <a:rPr lang="en-US" sz="2400" baseline="30000" dirty="0"/>
              <a:t>2</a:t>
            </a:r>
            <a:r>
              <a:rPr lang="en-US" sz="2400" dirty="0"/>
              <a:t>, K. K. Allums</a:t>
            </a:r>
            <a:r>
              <a:rPr lang="en-US" sz="2400" baseline="30000" dirty="0"/>
              <a:t>2</a:t>
            </a:r>
            <a:r>
              <a:rPr lang="en-US" sz="2400" dirty="0"/>
              <a:t>, R. A. </a:t>
            </a:r>
            <a:r>
              <a:rPr lang="en-US" sz="2400" dirty="0" smtClean="0"/>
              <a:t>Synowicki</a:t>
            </a:r>
            <a:r>
              <a:rPr lang="en-US" sz="2400" baseline="30000" dirty="0" smtClean="0"/>
              <a:t>3</a:t>
            </a:r>
            <a:r>
              <a:rPr lang="en-US" sz="2400" dirty="0" smtClean="0"/>
              <a:t>, </a:t>
            </a:r>
            <a:r>
              <a:rPr lang="en-US" sz="2400" dirty="0"/>
              <a:t>A. J. G. </a:t>
            </a:r>
            <a:r>
              <a:rPr lang="en-US" sz="2400" dirty="0" smtClean="0"/>
              <a:t>Jurewicz</a:t>
            </a:r>
            <a:r>
              <a:rPr lang="en-US" sz="2400" baseline="30000" dirty="0" smtClean="0"/>
              <a:t>4</a:t>
            </a:r>
            <a:r>
              <a:rPr lang="en-US" sz="2400" dirty="0" smtClean="0"/>
              <a:t>,and M. Fries</a:t>
            </a:r>
            <a:r>
              <a:rPr lang="en-US" sz="2400" baseline="30000" dirty="0"/>
              <a:t>1</a:t>
            </a:r>
            <a:r>
              <a:rPr lang="en-US" sz="2400" dirty="0" smtClean="0"/>
              <a:t>, </a:t>
            </a:r>
            <a:r>
              <a:rPr lang="en-US" sz="2400" baseline="30000" dirty="0"/>
              <a:t>1</a:t>
            </a:r>
            <a:r>
              <a:rPr lang="en-US" sz="2400" dirty="0"/>
              <a:t>NASA/Johnson Space Center, Mail Code XI, 2101 NASA Parkway, Houston, TX 77058, Judith.h.allton@nasa.gov,  </a:t>
            </a:r>
            <a:r>
              <a:rPr lang="en-US" sz="2400" baseline="30000" dirty="0"/>
              <a:t>2</a:t>
            </a:r>
            <a:r>
              <a:rPr lang="en-US" sz="2400" dirty="0"/>
              <a:t>Jacobs Technology. 2224 Bay Area Blvd., Houston, TX 77058,  </a:t>
            </a:r>
            <a:r>
              <a:rPr lang="en-US" sz="2400" baseline="30000" dirty="0"/>
              <a:t>3</a:t>
            </a:r>
            <a:r>
              <a:rPr lang="en-US" sz="2400" dirty="0"/>
              <a:t>J. A. </a:t>
            </a:r>
            <a:r>
              <a:rPr lang="en-US" sz="2400" dirty="0" err="1"/>
              <a:t>Woollam</a:t>
            </a:r>
            <a:r>
              <a:rPr lang="en-US" sz="2400" dirty="0"/>
              <a:t> Co. 645 M St., Lincoln, NE 68508, </a:t>
            </a:r>
            <a:r>
              <a:rPr lang="en-US" sz="2400" baseline="30000" dirty="0"/>
              <a:t>4</a:t>
            </a:r>
            <a:r>
              <a:rPr lang="en-US" sz="2400" dirty="0"/>
              <a:t>ASU/CMS P.O.#6004 Tempe, AZ 85287.</a:t>
            </a:r>
          </a:p>
        </p:txBody>
      </p:sp>
      <p:sp>
        <p:nvSpPr>
          <p:cNvPr id="6" name="TextBox 5"/>
          <p:cNvSpPr txBox="1"/>
          <p:nvPr/>
        </p:nvSpPr>
        <p:spPr>
          <a:xfrm>
            <a:off x="1783080" y="4734102"/>
            <a:ext cx="11384280" cy="4801314"/>
          </a:xfrm>
          <a:prstGeom prst="rect">
            <a:avLst/>
          </a:prstGeom>
          <a:noFill/>
        </p:spPr>
        <p:txBody>
          <a:bodyPr wrap="square" rtlCol="0">
            <a:spAutoFit/>
          </a:bodyPr>
          <a:lstStyle/>
          <a:p>
            <a:r>
              <a:rPr lang="en-US" sz="4800" b="1" dirty="0"/>
              <a:t>Introduction</a:t>
            </a:r>
            <a:r>
              <a:rPr lang="en-US" sz="2800" b="1" dirty="0"/>
              <a:t>:</a:t>
            </a:r>
            <a:r>
              <a:rPr lang="en-US" sz="2800" dirty="0"/>
              <a:t> </a:t>
            </a:r>
            <a:r>
              <a:rPr lang="en-US" sz="2400" dirty="0"/>
              <a:t> The Genesis Discovery Mission returned to Earth solar wind that was collected in passive substrates over 853 days from 2001 to 2004, in the declining phase of solar cycle 23, at Earth-Sun </a:t>
            </a:r>
            <a:r>
              <a:rPr lang="en-US" sz="2400" dirty="0" err="1"/>
              <a:t>Lagrangian</a:t>
            </a:r>
            <a:r>
              <a:rPr lang="en-US" sz="2400" dirty="0"/>
              <a:t> point, L1.  Over 300 collectors, comprised of 9 high-purity materials, were exposed to the solar wind under 4 conditions:  bulk solar wind or the individual regimes: coronal hole solar wind (CH, high speed), </a:t>
            </a:r>
            <a:r>
              <a:rPr lang="en-US" sz="2400" dirty="0" err="1"/>
              <a:t>interstream</a:t>
            </a:r>
            <a:r>
              <a:rPr lang="en-US" sz="2400" dirty="0"/>
              <a:t> solar wind (IS, low speed) or coronal mass ejections (CMEs). Regime samples are important for the interpretation of bulk solar wind results because each type of solar wind represents a different set of solar processes. The mission is described in [1].  The collector materials are described in [2].  Reisenfeld </a:t>
            </a:r>
            <a:r>
              <a:rPr lang="en-US" sz="2400" i="1" dirty="0"/>
              <a:t>et al.</a:t>
            </a:r>
            <a:r>
              <a:rPr lang="en-US" sz="2400" dirty="0"/>
              <a:t> [3] documented the </a:t>
            </a:r>
            <a:r>
              <a:rPr lang="en-US" sz="2400" i="1" dirty="0"/>
              <a:t>in situ</a:t>
            </a:r>
            <a:r>
              <a:rPr lang="en-US" sz="2400" dirty="0"/>
              <a:t> solar wind during the collection period, concluding that the state of the solar wind was typical of conditions over the past 4 solar cycles.</a:t>
            </a:r>
          </a:p>
          <a:p>
            <a:endParaRPr lang="en-US" dirty="0"/>
          </a:p>
        </p:txBody>
      </p:sp>
      <p:sp>
        <p:nvSpPr>
          <p:cNvPr id="7" name="TextBox 6"/>
          <p:cNvSpPr txBox="1"/>
          <p:nvPr/>
        </p:nvSpPr>
        <p:spPr>
          <a:xfrm>
            <a:off x="1783080" y="9187409"/>
            <a:ext cx="11795760" cy="5539978"/>
          </a:xfrm>
          <a:prstGeom prst="rect">
            <a:avLst/>
          </a:prstGeom>
          <a:noFill/>
        </p:spPr>
        <p:txBody>
          <a:bodyPr wrap="square" rtlCol="0">
            <a:spAutoFit/>
          </a:bodyPr>
          <a:lstStyle/>
          <a:p>
            <a:r>
              <a:rPr lang="en-US" sz="4800" b="1" dirty="0"/>
              <a:t>Quest to Develop a Useful Ellipsometry Model for Silicon Collectors</a:t>
            </a:r>
            <a:r>
              <a:rPr lang="en-US" sz="2400" dirty="0"/>
              <a:t>:  The pre-flight purpose of ellipsometry was for Curation to assess molecular film contamination on Genesis returned collectors. However, on flown samples, ellipsometry data was difficult to model, suggesting structural changes induced by solar wind [4, 5, 6, 7].  The current effort is to investigate silicon surface oxide formation from aging and from handling (e.g., cleaning, analysis, </a:t>
            </a:r>
            <a:r>
              <a:rPr lang="en-US" sz="2400" dirty="0" err="1"/>
              <a:t>etc</a:t>
            </a:r>
            <a:r>
              <a:rPr lang="en-US" sz="2400" dirty="0"/>
              <a:t>).  The intent is to define the parameters needed for ellipsometry models. That is, obtaining thicknesses and characteristics of surface layers to be modeled, from TEM cross-sections of typical collectors.  Keller and Rahman produced a TEM cross-section of sample 61202, a bulk solar wind in </a:t>
            </a:r>
            <a:r>
              <a:rPr lang="en-US" sz="2400" dirty="0" err="1"/>
              <a:t>Czochralski</a:t>
            </a:r>
            <a:r>
              <a:rPr lang="en-US" sz="2400" dirty="0"/>
              <a:t> </a:t>
            </a:r>
            <a:r>
              <a:rPr lang="en-US" sz="2400" dirty="0" smtClean="0"/>
              <a:t>silicon exhibiting a distinct </a:t>
            </a:r>
            <a:r>
              <a:rPr lang="en-US" sz="2400" dirty="0" err="1" smtClean="0"/>
              <a:t>amorphized</a:t>
            </a:r>
            <a:r>
              <a:rPr lang="en-US" sz="2400" dirty="0" smtClean="0"/>
              <a:t> layer.  They produced a second TEM cross-section from sample 60208, also a bulk solar wind CZ silicon not exhibiting a distinct </a:t>
            </a:r>
            <a:r>
              <a:rPr lang="en-US" sz="2400" dirty="0" err="1" smtClean="0"/>
              <a:t>amorphized</a:t>
            </a:r>
            <a:r>
              <a:rPr lang="en-US" sz="2400" dirty="0" smtClean="0"/>
              <a:t> layer – a mystery to be solved!</a:t>
            </a:r>
            <a:endParaRPr lang="en-US" sz="2400" dirty="0"/>
          </a:p>
          <a:p>
            <a:endParaRPr lang="en-US" dirty="0"/>
          </a:p>
        </p:txBody>
      </p:sp>
      <p:sp>
        <p:nvSpPr>
          <p:cNvPr id="3" name="TextBox 2"/>
          <p:cNvSpPr txBox="1"/>
          <p:nvPr/>
        </p:nvSpPr>
        <p:spPr>
          <a:xfrm>
            <a:off x="1720762" y="14679521"/>
            <a:ext cx="11795760" cy="12649617"/>
          </a:xfrm>
          <a:prstGeom prst="rect">
            <a:avLst/>
          </a:prstGeom>
          <a:noFill/>
        </p:spPr>
        <p:txBody>
          <a:bodyPr wrap="square" rtlCol="0">
            <a:spAutoFit/>
          </a:bodyPr>
          <a:lstStyle/>
          <a:p>
            <a:r>
              <a:rPr lang="en-US" sz="4800" b="1" dirty="0" smtClean="0"/>
              <a:t>Development Process for Simple Model</a:t>
            </a:r>
          </a:p>
          <a:p>
            <a:r>
              <a:rPr lang="en-US" sz="2400" dirty="0" smtClean="0"/>
              <a:t>Samples of bulk solar wind and slow speed solar wind were investigated with ellipsometry to characterize the surface properties and lattice strain resulting from solar wind.  Spectroscopic ellipsometry is an experimental technique for determining the thickness and optical properties of thin films from </a:t>
            </a:r>
            <a:r>
              <a:rPr lang="en-US" sz="2400" dirty="0" err="1" smtClean="0"/>
              <a:t>submonolayer</a:t>
            </a:r>
            <a:r>
              <a:rPr lang="en-US" sz="2400" dirty="0" smtClean="0"/>
              <a:t> up to several microns.  Elliptically polarized light, from UV to infrared wavelengths, is used as a probe.  The </a:t>
            </a:r>
            <a:r>
              <a:rPr lang="en-US" sz="2400" dirty="0" err="1" smtClean="0"/>
              <a:t>ellipsometric</a:t>
            </a:r>
            <a:r>
              <a:rPr lang="en-US" sz="2400" dirty="0" smtClean="0"/>
              <a:t> quantities measured are </a:t>
            </a:r>
            <a:r>
              <a:rPr lang="el-GR" sz="2400" dirty="0" smtClean="0"/>
              <a:t>Δ</a:t>
            </a:r>
            <a:r>
              <a:rPr lang="en-US" sz="2400" dirty="0" smtClean="0"/>
              <a:t>, the phase shift of the component of light in the plane of incidence compared to the component perpendicular to the plane of incidence, and </a:t>
            </a:r>
            <a:r>
              <a:rPr lang="el-GR" sz="2400" dirty="0"/>
              <a:t>Ψ</a:t>
            </a:r>
            <a:r>
              <a:rPr lang="en-US" sz="2400" dirty="0" smtClean="0"/>
              <a:t>, the tangent of which equals the ratio of amplitudes of the electric fields in those two directions [14].  We started by modeling the surface oxide on an </a:t>
            </a:r>
            <a:r>
              <a:rPr lang="en-US" sz="2400" dirty="0" err="1" smtClean="0"/>
              <a:t>unflown</a:t>
            </a:r>
            <a:r>
              <a:rPr lang="en-US" sz="2400" dirty="0" smtClean="0"/>
              <a:t> CZ sample, a pristine reference sample.  This was followed by applying this native oxide model to samples exposed to increasingly longer times to the solar wind.  The bulk solar wind required that a subsurface damage layer be included in the modeling, and the best fit was a subsurface damage layer with about 1% a-Si and 1% void.  See results in Table by Synowicki.</a:t>
            </a:r>
          </a:p>
          <a:p>
            <a:r>
              <a:rPr lang="en-US" sz="2400" b="1" dirty="0" smtClean="0"/>
              <a:t>Examples</a:t>
            </a:r>
          </a:p>
          <a:p>
            <a:r>
              <a:rPr lang="en-US" sz="2400" b="1" dirty="0" smtClean="0"/>
              <a:t>CZ Pristine reference sample, MSE=0.564</a:t>
            </a:r>
          </a:p>
          <a:p>
            <a:endParaRPr lang="en-US" sz="2400" dirty="0" smtClean="0"/>
          </a:p>
          <a:p>
            <a:endParaRPr lang="en-US" sz="2400" dirty="0" smtClean="0"/>
          </a:p>
          <a:p>
            <a:endParaRPr lang="en-US" sz="2400" dirty="0"/>
          </a:p>
          <a:p>
            <a:endParaRPr lang="en-US" sz="2400" b="1" dirty="0"/>
          </a:p>
          <a:p>
            <a:endParaRPr lang="en-US" sz="2400" b="1" dirty="0" smtClean="0"/>
          </a:p>
          <a:p>
            <a:endParaRPr lang="en-US" sz="2400" b="1" dirty="0"/>
          </a:p>
          <a:p>
            <a:endParaRPr lang="en-US" sz="2400" b="1" dirty="0" smtClean="0"/>
          </a:p>
          <a:p>
            <a:r>
              <a:rPr lang="en-US" sz="2400" b="1" dirty="0" smtClean="0"/>
              <a:t>B/C sample 61202, Native oxide model, MSE=5.657</a:t>
            </a:r>
          </a:p>
          <a:p>
            <a:endParaRPr lang="en-US" sz="2400" b="1" dirty="0"/>
          </a:p>
          <a:p>
            <a:endParaRPr lang="en-US" sz="2400" b="1" dirty="0" smtClean="0"/>
          </a:p>
          <a:p>
            <a:endParaRPr lang="en-US" sz="2400" b="1" dirty="0"/>
          </a:p>
          <a:p>
            <a:endParaRPr lang="en-US" sz="2400" b="1" dirty="0"/>
          </a:p>
          <a:p>
            <a:endParaRPr lang="en-US" sz="2400" b="1" dirty="0" smtClean="0"/>
          </a:p>
          <a:p>
            <a:endParaRPr lang="en-US" sz="2400" b="1" dirty="0"/>
          </a:p>
          <a:p>
            <a:endParaRPr lang="en-US" sz="2400" b="1" dirty="0"/>
          </a:p>
          <a:p>
            <a:r>
              <a:rPr lang="en-US" sz="2400" b="1" dirty="0" smtClean="0"/>
              <a:t>B/C sample 61202, EMA model with subsurface damage layer </a:t>
            </a:r>
          </a:p>
          <a:p>
            <a:r>
              <a:rPr lang="en-US" sz="2400" b="1" dirty="0" smtClean="0"/>
              <a:t>c-Si + a-Si + void, MSE=3.151</a:t>
            </a:r>
          </a:p>
        </p:txBody>
      </p:sp>
      <p:pic>
        <p:nvPicPr>
          <p:cNvPr id="56"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6274" y="6660402"/>
            <a:ext cx="4228549" cy="422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p:cNvSpPr/>
          <p:nvPr/>
        </p:nvSpPr>
        <p:spPr>
          <a:xfrm>
            <a:off x="19013200" y="7628561"/>
            <a:ext cx="1592650" cy="2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8" name="Rectangle 57"/>
          <p:cNvSpPr/>
          <p:nvPr/>
        </p:nvSpPr>
        <p:spPr>
          <a:xfrm>
            <a:off x="19001081" y="7236711"/>
            <a:ext cx="1593659" cy="2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 name="TextBox 5"/>
          <p:cNvSpPr txBox="1">
            <a:spLocks noChangeArrowheads="1"/>
          </p:cNvSpPr>
          <p:nvPr/>
        </p:nvSpPr>
        <p:spPr bwMode="auto">
          <a:xfrm>
            <a:off x="19013200" y="7283583"/>
            <a:ext cx="3032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err="1"/>
              <a:t>Amorphized</a:t>
            </a:r>
            <a:r>
              <a:rPr lang="en-US" altLang="en-US" sz="1600" b="1" dirty="0"/>
              <a:t> Si – no lattice fringes</a:t>
            </a:r>
          </a:p>
        </p:txBody>
      </p:sp>
      <p:sp>
        <p:nvSpPr>
          <p:cNvPr id="60" name="TextBox 6"/>
          <p:cNvSpPr txBox="1">
            <a:spLocks noChangeArrowheads="1"/>
          </p:cNvSpPr>
          <p:nvPr/>
        </p:nvSpPr>
        <p:spPr bwMode="auto">
          <a:xfrm>
            <a:off x="19013200" y="8056768"/>
            <a:ext cx="28759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t>Strained Si – dark/light contrast</a:t>
            </a:r>
          </a:p>
        </p:txBody>
      </p:sp>
      <p:sp>
        <p:nvSpPr>
          <p:cNvPr id="61" name="TextBox 10"/>
          <p:cNvSpPr txBox="1">
            <a:spLocks noChangeArrowheads="1"/>
          </p:cNvSpPr>
          <p:nvPr/>
        </p:nvSpPr>
        <p:spPr bwMode="auto">
          <a:xfrm>
            <a:off x="19013200" y="6972665"/>
            <a:ext cx="2207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t>Pt metal “marker” layer</a:t>
            </a:r>
          </a:p>
        </p:txBody>
      </p:sp>
      <p:sp>
        <p:nvSpPr>
          <p:cNvPr id="62" name="Rectangle 61"/>
          <p:cNvSpPr/>
          <p:nvPr/>
        </p:nvSpPr>
        <p:spPr>
          <a:xfrm>
            <a:off x="19001081" y="8732408"/>
            <a:ext cx="1593659" cy="29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Rectangle 62"/>
          <p:cNvSpPr/>
          <p:nvPr/>
        </p:nvSpPr>
        <p:spPr>
          <a:xfrm>
            <a:off x="19001081" y="7026647"/>
            <a:ext cx="1593659" cy="2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4" name="TextBox 15"/>
          <p:cNvSpPr txBox="1">
            <a:spLocks noChangeArrowheads="1"/>
          </p:cNvSpPr>
          <p:nvPr/>
        </p:nvSpPr>
        <p:spPr bwMode="auto">
          <a:xfrm>
            <a:off x="19013200" y="6639846"/>
            <a:ext cx="21670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t>Protective carbon strap</a:t>
            </a:r>
          </a:p>
        </p:txBody>
      </p:sp>
      <p:sp>
        <p:nvSpPr>
          <p:cNvPr id="65" name="TextBox 16"/>
          <p:cNvSpPr txBox="1">
            <a:spLocks noChangeArrowheads="1"/>
          </p:cNvSpPr>
          <p:nvPr/>
        </p:nvSpPr>
        <p:spPr bwMode="auto">
          <a:xfrm>
            <a:off x="19013200" y="9523177"/>
            <a:ext cx="3010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b="1" dirty="0"/>
              <a:t>undamaged Si – uniform contrast</a:t>
            </a:r>
          </a:p>
        </p:txBody>
      </p:sp>
      <p:pic>
        <p:nvPicPr>
          <p:cNvPr id="111" name="Picture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7300" y="4612643"/>
            <a:ext cx="1791900" cy="1804090"/>
          </a:xfrm>
          <a:prstGeom prst="rect">
            <a:avLst/>
          </a:prstGeom>
        </p:spPr>
      </p:pic>
      <p:grpSp>
        <p:nvGrpSpPr>
          <p:cNvPr id="147" name="Group 146"/>
          <p:cNvGrpSpPr/>
          <p:nvPr/>
        </p:nvGrpSpPr>
        <p:grpSpPr>
          <a:xfrm>
            <a:off x="14301056" y="15253656"/>
            <a:ext cx="6774969" cy="4003638"/>
            <a:chOff x="14344650" y="14477908"/>
            <a:chExt cx="6774969" cy="4003638"/>
          </a:xfrm>
        </p:grpSpPr>
        <p:pic>
          <p:nvPicPr>
            <p:cNvPr id="142" name="Picture 141"/>
            <p:cNvPicPr>
              <a:picLocks noChangeAspect="1"/>
            </p:cNvPicPr>
            <p:nvPr/>
          </p:nvPicPr>
          <p:blipFill>
            <a:blip r:embed="rId6"/>
            <a:stretch>
              <a:fillRect/>
            </a:stretch>
          </p:blipFill>
          <p:spPr>
            <a:xfrm>
              <a:off x="14515190" y="15131716"/>
              <a:ext cx="4680370" cy="3349830"/>
            </a:xfrm>
            <a:prstGeom prst="rect">
              <a:avLst/>
            </a:prstGeom>
          </p:spPr>
        </p:pic>
        <p:sp>
          <p:nvSpPr>
            <p:cNvPr id="143" name="TextBox 142"/>
            <p:cNvSpPr txBox="1"/>
            <p:nvPr/>
          </p:nvSpPr>
          <p:spPr>
            <a:xfrm>
              <a:off x="14344650" y="14477908"/>
              <a:ext cx="5219700" cy="923330"/>
            </a:xfrm>
            <a:prstGeom prst="rect">
              <a:avLst/>
            </a:prstGeom>
            <a:noFill/>
          </p:spPr>
          <p:txBody>
            <a:bodyPr wrap="square" rtlCol="0">
              <a:spAutoFit/>
            </a:bodyPr>
            <a:lstStyle/>
            <a:p>
              <a:r>
                <a:rPr lang="en-US" altLang="en-US" dirty="0"/>
                <a:t>High-resolution (HRTEM) image of the solar wind “damaged” Si layer</a:t>
              </a:r>
            </a:p>
            <a:p>
              <a:endParaRPr lang="en-US" dirty="0"/>
            </a:p>
          </p:txBody>
        </p:sp>
        <p:sp>
          <p:nvSpPr>
            <p:cNvPr id="144" name="TextBox 143"/>
            <p:cNvSpPr txBox="1"/>
            <p:nvPr/>
          </p:nvSpPr>
          <p:spPr>
            <a:xfrm>
              <a:off x="17816559" y="14931613"/>
              <a:ext cx="3303060" cy="646331"/>
            </a:xfrm>
            <a:prstGeom prst="rect">
              <a:avLst/>
            </a:prstGeom>
            <a:noFill/>
          </p:spPr>
          <p:txBody>
            <a:bodyPr wrap="square" rtlCol="0">
              <a:spAutoFit/>
            </a:bodyPr>
            <a:lstStyle/>
            <a:p>
              <a:r>
                <a:rPr lang="en-US" altLang="en-US" dirty="0" err="1"/>
                <a:t>Amorphized</a:t>
              </a:r>
              <a:r>
                <a:rPr lang="en-US" altLang="en-US" dirty="0"/>
                <a:t> Si – no lattice fringes</a:t>
              </a:r>
            </a:p>
            <a:p>
              <a:endParaRPr lang="en-US" dirty="0"/>
            </a:p>
          </p:txBody>
        </p:sp>
        <p:sp>
          <p:nvSpPr>
            <p:cNvPr id="145" name="TextBox 144"/>
            <p:cNvSpPr txBox="1"/>
            <p:nvPr/>
          </p:nvSpPr>
          <p:spPr>
            <a:xfrm>
              <a:off x="17816559" y="16303213"/>
              <a:ext cx="3303060" cy="646331"/>
            </a:xfrm>
            <a:prstGeom prst="rect">
              <a:avLst/>
            </a:prstGeom>
            <a:noFill/>
          </p:spPr>
          <p:txBody>
            <a:bodyPr wrap="square" rtlCol="0">
              <a:spAutoFit/>
            </a:bodyPr>
            <a:lstStyle/>
            <a:p>
              <a:pPr>
                <a:spcBef>
                  <a:spcPct val="0"/>
                </a:spcBef>
              </a:pPr>
              <a:r>
                <a:rPr lang="en-US" altLang="en-US" dirty="0"/>
                <a:t>Strained Si – dark/light contrast</a:t>
              </a:r>
            </a:p>
            <a:p>
              <a:endParaRPr lang="en-US" dirty="0"/>
            </a:p>
          </p:txBody>
        </p:sp>
        <p:sp>
          <p:nvSpPr>
            <p:cNvPr id="146" name="TextBox 145"/>
            <p:cNvSpPr txBox="1"/>
            <p:nvPr/>
          </p:nvSpPr>
          <p:spPr>
            <a:xfrm>
              <a:off x="17816559" y="17674813"/>
              <a:ext cx="3303060" cy="646331"/>
            </a:xfrm>
            <a:prstGeom prst="rect">
              <a:avLst/>
            </a:prstGeom>
            <a:noFill/>
          </p:spPr>
          <p:txBody>
            <a:bodyPr wrap="square" rtlCol="0">
              <a:spAutoFit/>
            </a:bodyPr>
            <a:lstStyle/>
            <a:p>
              <a:pPr>
                <a:spcBef>
                  <a:spcPct val="0"/>
                </a:spcBef>
              </a:pPr>
              <a:r>
                <a:rPr lang="en-US" altLang="en-US" dirty="0"/>
                <a:t>Undamaged Si – uniform contrast</a:t>
              </a:r>
            </a:p>
            <a:p>
              <a:endParaRPr lang="en-US" dirty="0"/>
            </a:p>
          </p:txBody>
        </p:sp>
      </p:grpSp>
      <p:pic>
        <p:nvPicPr>
          <p:cNvPr id="148"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15190" y="11512642"/>
            <a:ext cx="3217969" cy="321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148"/>
          <p:cNvSpPr/>
          <p:nvPr/>
        </p:nvSpPr>
        <p:spPr>
          <a:xfrm>
            <a:off x="17766051" y="12388205"/>
            <a:ext cx="1235030" cy="2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0" name="Rectangle 149"/>
          <p:cNvSpPr/>
          <p:nvPr/>
        </p:nvSpPr>
        <p:spPr>
          <a:xfrm>
            <a:off x="17766051" y="13907519"/>
            <a:ext cx="1235030" cy="22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1" name="Down Arrow 150"/>
          <p:cNvSpPr/>
          <p:nvPr/>
        </p:nvSpPr>
        <p:spPr>
          <a:xfrm>
            <a:off x="18263352" y="13950592"/>
            <a:ext cx="86147" cy="166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2" name="Down Arrow 151"/>
          <p:cNvSpPr/>
          <p:nvPr/>
        </p:nvSpPr>
        <p:spPr>
          <a:xfrm flipV="1">
            <a:off x="18263352" y="13714864"/>
            <a:ext cx="86147" cy="166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 name="Down Arrow 152"/>
          <p:cNvSpPr/>
          <p:nvPr/>
        </p:nvSpPr>
        <p:spPr>
          <a:xfrm>
            <a:off x="18257087" y="12439110"/>
            <a:ext cx="86147" cy="166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4" name="Down Arrow 153"/>
          <p:cNvSpPr/>
          <p:nvPr/>
        </p:nvSpPr>
        <p:spPr>
          <a:xfrm flipV="1">
            <a:off x="18257087" y="12189285"/>
            <a:ext cx="86147" cy="166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6" name="TextBox 155"/>
          <p:cNvSpPr txBox="1"/>
          <p:nvPr/>
        </p:nvSpPr>
        <p:spPr>
          <a:xfrm>
            <a:off x="14472603" y="11046973"/>
            <a:ext cx="6439810" cy="646331"/>
          </a:xfrm>
          <a:prstGeom prst="rect">
            <a:avLst/>
          </a:prstGeom>
          <a:noFill/>
        </p:spPr>
        <p:txBody>
          <a:bodyPr wrap="square" rtlCol="0">
            <a:spAutoFit/>
          </a:bodyPr>
          <a:lstStyle/>
          <a:p>
            <a:r>
              <a:rPr lang="en-US" altLang="en-US" dirty="0"/>
              <a:t>High-resolution (HRTEM) image of the amorphous Si layer</a:t>
            </a:r>
          </a:p>
          <a:p>
            <a:endParaRPr lang="en-US" dirty="0"/>
          </a:p>
        </p:txBody>
      </p:sp>
      <p:sp>
        <p:nvSpPr>
          <p:cNvPr id="157" name="TextBox 156"/>
          <p:cNvSpPr txBox="1"/>
          <p:nvPr/>
        </p:nvSpPr>
        <p:spPr>
          <a:xfrm>
            <a:off x="17816559" y="11693304"/>
            <a:ext cx="2634631" cy="369332"/>
          </a:xfrm>
          <a:prstGeom prst="rect">
            <a:avLst/>
          </a:prstGeom>
          <a:noFill/>
        </p:spPr>
        <p:txBody>
          <a:bodyPr wrap="square" rtlCol="0">
            <a:spAutoFit/>
          </a:bodyPr>
          <a:lstStyle/>
          <a:p>
            <a:r>
              <a:rPr lang="en-US" altLang="en-US" dirty="0"/>
              <a:t>Pt metal “marker” </a:t>
            </a:r>
            <a:r>
              <a:rPr lang="en-US" altLang="en-US" dirty="0" smtClean="0"/>
              <a:t>layer</a:t>
            </a:r>
            <a:endParaRPr lang="en-US" altLang="en-US" dirty="0"/>
          </a:p>
        </p:txBody>
      </p:sp>
      <p:sp>
        <p:nvSpPr>
          <p:cNvPr id="158" name="TextBox 157"/>
          <p:cNvSpPr txBox="1"/>
          <p:nvPr/>
        </p:nvSpPr>
        <p:spPr>
          <a:xfrm>
            <a:off x="17816559" y="13026804"/>
            <a:ext cx="3633741" cy="369332"/>
          </a:xfrm>
          <a:prstGeom prst="rect">
            <a:avLst/>
          </a:prstGeom>
          <a:noFill/>
        </p:spPr>
        <p:txBody>
          <a:bodyPr wrap="square" rtlCol="0">
            <a:spAutoFit/>
          </a:bodyPr>
          <a:lstStyle/>
          <a:p>
            <a:pPr>
              <a:spcBef>
                <a:spcPct val="0"/>
              </a:spcBef>
            </a:pPr>
            <a:r>
              <a:rPr lang="en-US" altLang="en-US" dirty="0" err="1"/>
              <a:t>Amorphized</a:t>
            </a:r>
            <a:r>
              <a:rPr lang="en-US" altLang="en-US" dirty="0"/>
              <a:t> Si – no lattice fringes</a:t>
            </a:r>
          </a:p>
        </p:txBody>
      </p:sp>
      <p:sp>
        <p:nvSpPr>
          <p:cNvPr id="159" name="TextBox 158"/>
          <p:cNvSpPr txBox="1"/>
          <p:nvPr/>
        </p:nvSpPr>
        <p:spPr>
          <a:xfrm>
            <a:off x="17816559" y="14194938"/>
            <a:ext cx="3259466" cy="369332"/>
          </a:xfrm>
          <a:prstGeom prst="rect">
            <a:avLst/>
          </a:prstGeom>
          <a:noFill/>
        </p:spPr>
        <p:txBody>
          <a:bodyPr wrap="square" rtlCol="0">
            <a:spAutoFit/>
          </a:bodyPr>
          <a:lstStyle/>
          <a:p>
            <a:pPr>
              <a:spcBef>
                <a:spcPct val="0"/>
              </a:spcBef>
            </a:pPr>
            <a:r>
              <a:rPr lang="en-US" altLang="en-US" dirty="0"/>
              <a:t>Strained Si – dark/light contrast</a:t>
            </a:r>
          </a:p>
        </p:txBody>
      </p:sp>
      <p:sp>
        <p:nvSpPr>
          <p:cNvPr id="2" name="TextBox 1"/>
          <p:cNvSpPr txBox="1"/>
          <p:nvPr/>
        </p:nvSpPr>
        <p:spPr>
          <a:xfrm>
            <a:off x="14667300" y="3682304"/>
            <a:ext cx="21070030" cy="830997"/>
          </a:xfrm>
          <a:prstGeom prst="rect">
            <a:avLst/>
          </a:prstGeom>
          <a:noFill/>
        </p:spPr>
        <p:txBody>
          <a:bodyPr wrap="square" rtlCol="0">
            <a:spAutoFit/>
          </a:bodyPr>
          <a:lstStyle/>
          <a:p>
            <a:r>
              <a:rPr lang="en-US" sz="4800" b="1" dirty="0" smtClean="0"/>
              <a:t>Observation of bulk solar wind damage in TEM Cross-sections</a:t>
            </a:r>
            <a:endParaRPr lang="en-US" sz="4800" b="1" dirty="0"/>
          </a:p>
        </p:txBody>
      </p:sp>
      <p:pic>
        <p:nvPicPr>
          <p:cNvPr id="53" name="Picture 52"/>
          <p:cNvPicPr>
            <a:picLocks noChangeAspect="1"/>
          </p:cNvPicPr>
          <p:nvPr/>
        </p:nvPicPr>
        <p:blipFill>
          <a:blip r:embed="rId8"/>
          <a:stretch>
            <a:fillRect/>
          </a:stretch>
        </p:blipFill>
        <p:spPr>
          <a:xfrm>
            <a:off x="34611712" y="1700563"/>
            <a:ext cx="3505200" cy="990600"/>
          </a:xfrm>
          <a:prstGeom prst="rect">
            <a:avLst/>
          </a:prstGeom>
        </p:spPr>
      </p:pic>
      <p:pic>
        <p:nvPicPr>
          <p:cNvPr id="54" name="Picture 53"/>
          <p:cNvPicPr>
            <a:picLocks noChangeAspect="1"/>
          </p:cNvPicPr>
          <p:nvPr/>
        </p:nvPicPr>
        <p:blipFill>
          <a:blip r:embed="rId9"/>
          <a:stretch>
            <a:fillRect/>
          </a:stretch>
        </p:blipFill>
        <p:spPr>
          <a:xfrm>
            <a:off x="36316403" y="179063"/>
            <a:ext cx="1809750" cy="1504950"/>
          </a:xfrm>
          <a:prstGeom prst="rect">
            <a:avLst/>
          </a:prstGeom>
        </p:spPr>
      </p:pic>
      <p:pic>
        <p:nvPicPr>
          <p:cNvPr id="55" name="Picture 54"/>
          <p:cNvPicPr>
            <a:picLocks noChangeAspect="1"/>
          </p:cNvPicPr>
          <p:nvPr/>
        </p:nvPicPr>
        <p:blipFill>
          <a:blip r:embed="rId10"/>
          <a:stretch>
            <a:fillRect/>
          </a:stretch>
        </p:blipFill>
        <p:spPr>
          <a:xfrm>
            <a:off x="34565391" y="172908"/>
            <a:ext cx="1724859" cy="1511914"/>
          </a:xfrm>
          <a:prstGeom prst="rect">
            <a:avLst/>
          </a:prstGeom>
        </p:spPr>
      </p:pic>
      <p:sp>
        <p:nvSpPr>
          <p:cNvPr id="85" name="Rectangle 84"/>
          <p:cNvSpPr/>
          <p:nvPr/>
        </p:nvSpPr>
        <p:spPr>
          <a:xfrm>
            <a:off x="494327" y="30404462"/>
            <a:ext cx="6808322" cy="1754326"/>
          </a:xfrm>
          <a:prstGeom prst="rect">
            <a:avLst/>
          </a:prstGeom>
        </p:spPr>
        <p:txBody>
          <a:bodyPr wrap="square">
            <a:spAutoFit/>
          </a:bodyPr>
          <a:lstStyle/>
          <a:p>
            <a:pPr algn="just"/>
            <a:r>
              <a:rPr lang="en-US" sz="1200" b="1" dirty="0">
                <a:latin typeface="Calibri" panose="020F0502020204030204" pitchFamily="34" charset="0"/>
                <a:ea typeface="Times New Roman" panose="02020603050405020304" pitchFamily="18" charset="0"/>
              </a:rPr>
              <a:t>References:</a:t>
            </a:r>
            <a:r>
              <a:rPr lang="en-US" sz="1200" dirty="0">
                <a:latin typeface="Calibri" panose="020F050202020403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a:p>
            <a:pPr indent="182880" algn="just"/>
            <a:r>
              <a:rPr lang="en-US" sz="1200" dirty="0">
                <a:latin typeface="Calibri" panose="020F0502020204030204" pitchFamily="34" charset="0"/>
                <a:ea typeface="Times New Roman" panose="02020603050405020304" pitchFamily="18" charset="0"/>
              </a:rPr>
              <a:t>[1] Burnett, D. S. et al. (2003) </a:t>
            </a:r>
            <a:r>
              <a:rPr lang="en-US" sz="1200" i="1" dirty="0">
                <a:latin typeface="Calibri" panose="020F0502020204030204" pitchFamily="34" charset="0"/>
                <a:ea typeface="Times New Roman" panose="02020603050405020304" pitchFamily="18" charset="0"/>
              </a:rPr>
              <a:t>Space Sci. Rev., </a:t>
            </a:r>
            <a:r>
              <a:rPr lang="en-US" sz="1200" b="1" dirty="0">
                <a:latin typeface="Calibri" panose="020F0502020204030204" pitchFamily="34" charset="0"/>
                <a:ea typeface="Times New Roman" panose="02020603050405020304" pitchFamily="18" charset="0"/>
              </a:rPr>
              <a:t>105</a:t>
            </a:r>
            <a:r>
              <a:rPr lang="en-US" sz="1200" i="1" dirty="0">
                <a:latin typeface="Calibri" panose="020F0502020204030204" pitchFamily="34" charset="0"/>
                <a:ea typeface="Times New Roman" panose="02020603050405020304" pitchFamily="18" charset="0"/>
              </a:rPr>
              <a:t>,</a:t>
            </a:r>
            <a:r>
              <a:rPr lang="en-US" sz="1200" dirty="0">
                <a:latin typeface="Calibri" panose="020F0502020204030204" pitchFamily="34" charset="0"/>
                <a:ea typeface="Times New Roman" panose="02020603050405020304" pitchFamily="18" charset="0"/>
              </a:rPr>
              <a:t> 509-534.  [2] </a:t>
            </a:r>
            <a:r>
              <a:rPr lang="en-US" sz="1200" dirty="0" err="1">
                <a:latin typeface="Calibri" panose="020F0502020204030204" pitchFamily="34" charset="0"/>
                <a:ea typeface="Times New Roman" panose="02020603050405020304" pitchFamily="18" charset="0"/>
              </a:rPr>
              <a:t>Jurewicz</a:t>
            </a:r>
            <a:r>
              <a:rPr lang="en-US" sz="1200" dirty="0">
                <a:latin typeface="Calibri" panose="020F0502020204030204" pitchFamily="34" charset="0"/>
                <a:ea typeface="Times New Roman" panose="02020603050405020304" pitchFamily="18" charset="0"/>
              </a:rPr>
              <a:t> A. J. G. </a:t>
            </a:r>
            <a:r>
              <a:rPr lang="en-US" sz="1200" i="1" dirty="0">
                <a:latin typeface="Calibri" panose="020F0502020204030204" pitchFamily="34" charset="0"/>
                <a:ea typeface="Times New Roman" panose="02020603050405020304" pitchFamily="18" charset="0"/>
              </a:rPr>
              <a:t>et al.</a:t>
            </a:r>
            <a:r>
              <a:rPr lang="en-US" sz="1200" dirty="0">
                <a:latin typeface="Calibri" panose="020F0502020204030204" pitchFamily="34" charset="0"/>
                <a:ea typeface="Times New Roman" panose="02020603050405020304" pitchFamily="18" charset="0"/>
              </a:rPr>
              <a:t> (2003) </a:t>
            </a:r>
            <a:r>
              <a:rPr lang="en-US" sz="1200" i="1" dirty="0">
                <a:latin typeface="Calibri" panose="020F0502020204030204" pitchFamily="34" charset="0"/>
                <a:ea typeface="Times New Roman" panose="02020603050405020304" pitchFamily="18" charset="0"/>
              </a:rPr>
              <a:t>Space Sci. Rev., </a:t>
            </a:r>
            <a:r>
              <a:rPr lang="en-US" sz="1200" b="1" dirty="0">
                <a:latin typeface="Calibri" panose="020F0502020204030204" pitchFamily="34" charset="0"/>
                <a:ea typeface="Times New Roman" panose="02020603050405020304" pitchFamily="18" charset="0"/>
              </a:rPr>
              <a:t>105</a:t>
            </a:r>
            <a:r>
              <a:rPr lang="en-US" sz="1200" i="1" dirty="0">
                <a:latin typeface="Calibri" panose="020F0502020204030204" pitchFamily="34" charset="0"/>
                <a:ea typeface="Times New Roman" panose="02020603050405020304" pitchFamily="18" charset="0"/>
              </a:rPr>
              <a:t>,</a:t>
            </a:r>
            <a:r>
              <a:rPr lang="en-US" sz="1200" dirty="0">
                <a:latin typeface="Calibri" panose="020F0502020204030204" pitchFamily="34" charset="0"/>
                <a:ea typeface="Times New Roman" panose="02020603050405020304" pitchFamily="18" charset="0"/>
              </a:rPr>
              <a:t> 535-560. [3] Reisenfeld, D. B. (2013) Space Sci. Rev.  [4] McNamara K. M. and Stansbery E. K. (2005) </a:t>
            </a:r>
            <a:r>
              <a:rPr lang="en-US" sz="1200" i="1" dirty="0">
                <a:latin typeface="Calibri" panose="020F0502020204030204" pitchFamily="34" charset="0"/>
                <a:ea typeface="Times New Roman" panose="02020603050405020304" pitchFamily="18" charset="0"/>
              </a:rPr>
              <a:t>LPSC</a:t>
            </a:r>
            <a:r>
              <a:rPr lang="en-US" sz="1200" dirty="0">
                <a:latin typeface="Calibri" panose="020F0502020204030204" pitchFamily="34" charset="0"/>
                <a:ea typeface="Times New Roman" panose="02020603050405020304" pitchFamily="18" charset="0"/>
              </a:rPr>
              <a:t> </a:t>
            </a:r>
            <a:r>
              <a:rPr lang="en-US" sz="1200" i="1" dirty="0">
                <a:latin typeface="Calibri" panose="020F0502020204030204" pitchFamily="34" charset="0"/>
                <a:ea typeface="Times New Roman" panose="02020603050405020304" pitchFamily="18" charset="0"/>
              </a:rPr>
              <a:t>XXXVI</a:t>
            </a:r>
            <a:r>
              <a:rPr lang="en-US" sz="1200" dirty="0">
                <a:latin typeface="Calibri" panose="020F0502020204030204" pitchFamily="34" charset="0"/>
                <a:ea typeface="Times New Roman" panose="02020603050405020304" pitchFamily="18" charset="0"/>
              </a:rPr>
              <a:t>, #2402.  [5] Stansbery E. K.  and McNamara K. M.(2005) </a:t>
            </a:r>
            <a:r>
              <a:rPr lang="en-US" sz="1200" i="1" dirty="0">
                <a:latin typeface="Calibri" panose="020F0502020204030204" pitchFamily="34" charset="0"/>
                <a:ea typeface="Times New Roman" panose="02020603050405020304" pitchFamily="18" charset="0"/>
              </a:rPr>
              <a:t>LPSC</a:t>
            </a:r>
            <a:r>
              <a:rPr lang="en-US" sz="1200" dirty="0">
                <a:latin typeface="Calibri" panose="020F0502020204030204" pitchFamily="34" charset="0"/>
                <a:ea typeface="Times New Roman" panose="02020603050405020304" pitchFamily="18" charset="0"/>
              </a:rPr>
              <a:t> </a:t>
            </a:r>
            <a:r>
              <a:rPr lang="en-US" sz="1200" i="1" dirty="0">
                <a:latin typeface="Calibri" panose="020F0502020204030204" pitchFamily="34" charset="0"/>
                <a:ea typeface="Times New Roman" panose="02020603050405020304" pitchFamily="18" charset="0"/>
              </a:rPr>
              <a:t>XXXVI</a:t>
            </a:r>
            <a:r>
              <a:rPr lang="en-US" sz="1200" dirty="0">
                <a:latin typeface="Calibri" panose="020F0502020204030204" pitchFamily="34" charset="0"/>
                <a:ea typeface="Times New Roman" panose="02020603050405020304" pitchFamily="18" charset="0"/>
              </a:rPr>
              <a:t>, #2145.  [6] Calaway, M. J. et al (2006) LPSC XXXVII. #1420.  [7] Calaway, M. J. et al (2007) LPSC XXXVIII. #1632. [8] Heber, V. S. </a:t>
            </a:r>
            <a:r>
              <a:rPr lang="en-US" sz="1200" i="1" dirty="0">
                <a:latin typeface="Calibri" panose="020F0502020204030204" pitchFamily="34" charset="0"/>
                <a:ea typeface="Times New Roman" panose="02020603050405020304" pitchFamily="18" charset="0"/>
              </a:rPr>
              <a:t>et al</a:t>
            </a:r>
            <a:r>
              <a:rPr lang="en-US" sz="1200" dirty="0">
                <a:latin typeface="Calibri" panose="020F0502020204030204" pitchFamily="34" charset="0"/>
                <a:ea typeface="Times New Roman" panose="02020603050405020304" pitchFamily="18" charset="0"/>
              </a:rPr>
              <a:t>. (2012) </a:t>
            </a:r>
            <a:r>
              <a:rPr lang="en-US" sz="1200" dirty="0" err="1">
                <a:latin typeface="Calibri" panose="020F0502020204030204" pitchFamily="34" charset="0"/>
                <a:ea typeface="Times New Roman" panose="02020603050405020304" pitchFamily="18" charset="0"/>
              </a:rPr>
              <a:t>Astrophys</a:t>
            </a:r>
            <a:r>
              <a:rPr lang="en-US" sz="1200" dirty="0">
                <a:latin typeface="Calibri" panose="020F0502020204030204" pitchFamily="34" charset="0"/>
                <a:ea typeface="Times New Roman" panose="02020603050405020304" pitchFamily="18" charset="0"/>
              </a:rPr>
              <a:t>. J., v. 759/121. [9] </a:t>
            </a:r>
            <a:r>
              <a:rPr lang="en-US" sz="1200" dirty="0" err="1">
                <a:latin typeface="Calibri" panose="020F0502020204030204" pitchFamily="34" charset="0"/>
                <a:ea typeface="Times New Roman" panose="02020603050405020304" pitchFamily="18" charset="0"/>
              </a:rPr>
              <a:t>Titov</a:t>
            </a:r>
            <a:r>
              <a:rPr lang="en-US" sz="1200" dirty="0">
                <a:latin typeface="Calibri" panose="020F0502020204030204" pitchFamily="34" charset="0"/>
                <a:ea typeface="Times New Roman" panose="02020603050405020304" pitchFamily="18" charset="0"/>
              </a:rPr>
              <a:t>, A. I. </a:t>
            </a:r>
            <a:r>
              <a:rPr lang="en-US" sz="1200" i="1" dirty="0">
                <a:latin typeface="Calibri" panose="020F0502020204030204" pitchFamily="34" charset="0"/>
                <a:ea typeface="Times New Roman" panose="02020603050405020304" pitchFamily="18" charset="0"/>
              </a:rPr>
              <a:t>et al.</a:t>
            </a:r>
            <a:r>
              <a:rPr lang="en-US" sz="1200" dirty="0">
                <a:latin typeface="Calibri" panose="020F0502020204030204" pitchFamily="34" charset="0"/>
                <a:ea typeface="Times New Roman" panose="02020603050405020304" pitchFamily="18" charset="0"/>
              </a:rPr>
              <a:t> (2003) Semiconductors </a:t>
            </a:r>
            <a:r>
              <a:rPr lang="en-US" sz="1200" b="1" dirty="0">
                <a:latin typeface="Calibri" panose="020F0502020204030204" pitchFamily="34" charset="0"/>
                <a:ea typeface="Times New Roman" panose="02020603050405020304" pitchFamily="18" charset="0"/>
              </a:rPr>
              <a:t>37</a:t>
            </a:r>
            <a:r>
              <a:rPr lang="en-US" sz="1200" dirty="0">
                <a:latin typeface="Calibri" panose="020F0502020204030204" pitchFamily="34" charset="0"/>
                <a:ea typeface="Times New Roman" panose="02020603050405020304" pitchFamily="18" charset="0"/>
              </a:rPr>
              <a:t>(3), 340-346. [10] King, B. </a:t>
            </a:r>
            <a:r>
              <a:rPr lang="en-US" sz="1200" i="1" dirty="0">
                <a:latin typeface="Calibri" panose="020F0502020204030204" pitchFamily="34" charset="0"/>
                <a:ea typeface="Times New Roman" panose="02020603050405020304" pitchFamily="18" charset="0"/>
              </a:rPr>
              <a:t>et al</a:t>
            </a:r>
            <a:r>
              <a:rPr lang="en-US" sz="1200" dirty="0">
                <a:latin typeface="Calibri" panose="020F0502020204030204" pitchFamily="34" charset="0"/>
                <a:ea typeface="Times New Roman" panose="02020603050405020304" pitchFamily="18" charset="0"/>
              </a:rPr>
              <a:t>. (2008) Appl. Surf. Sci., 255, 1455-1457. [11] </a:t>
            </a:r>
            <a:r>
              <a:rPr lang="en-US" sz="1200" dirty="0" err="1">
                <a:latin typeface="Calibri" panose="020F0502020204030204" pitchFamily="34" charset="0"/>
                <a:ea typeface="Times New Roman" panose="02020603050405020304" pitchFamily="18" charset="0"/>
              </a:rPr>
              <a:t>Jurewicz</a:t>
            </a:r>
            <a:r>
              <a:rPr lang="en-US" sz="1200" dirty="0">
                <a:latin typeface="Calibri" panose="020F0502020204030204" pitchFamily="34" charset="0"/>
                <a:ea typeface="Times New Roman" panose="02020603050405020304" pitchFamily="18" charset="0"/>
              </a:rPr>
              <a:t> A. J. G. </a:t>
            </a:r>
            <a:r>
              <a:rPr lang="en-US" sz="1200" i="1" dirty="0">
                <a:latin typeface="Calibri" panose="020F0502020204030204" pitchFamily="34" charset="0"/>
                <a:ea typeface="Times New Roman" panose="02020603050405020304" pitchFamily="18" charset="0"/>
              </a:rPr>
              <a:t>et al.</a:t>
            </a:r>
            <a:r>
              <a:rPr lang="en-US" sz="1200" dirty="0">
                <a:latin typeface="Calibri" panose="020F0502020204030204" pitchFamily="34" charset="0"/>
                <a:ea typeface="Times New Roman" panose="02020603050405020304" pitchFamily="18" charset="0"/>
              </a:rPr>
              <a:t> this meeting. [12] </a:t>
            </a:r>
            <a:r>
              <a:rPr lang="en-US" sz="1200" dirty="0" err="1">
                <a:latin typeface="Calibri" panose="020F0502020204030204" pitchFamily="34" charset="0"/>
                <a:ea typeface="Times New Roman" panose="02020603050405020304" pitchFamily="18" charset="0"/>
              </a:rPr>
              <a:t>Paramasivan</a:t>
            </a:r>
            <a:r>
              <a:rPr lang="en-US" sz="1200" dirty="0">
                <a:latin typeface="Calibri" panose="020F0502020204030204" pitchFamily="34" charset="0"/>
                <a:ea typeface="Times New Roman" panose="02020603050405020304" pitchFamily="18" charset="0"/>
              </a:rPr>
              <a:t> G. J. </a:t>
            </a:r>
            <a:r>
              <a:rPr lang="en-US" sz="1200" i="1" dirty="0">
                <a:latin typeface="Calibri" panose="020F0502020204030204" pitchFamily="34" charset="0"/>
                <a:ea typeface="Times New Roman" panose="02020603050405020304" pitchFamily="18" charset="0"/>
              </a:rPr>
              <a:t>et al.</a:t>
            </a:r>
            <a:r>
              <a:rPr lang="en-US" sz="1200" dirty="0">
                <a:latin typeface="Calibri" panose="020F0502020204030204" pitchFamily="34" charset="0"/>
                <a:ea typeface="Times New Roman" panose="02020603050405020304" pitchFamily="18" charset="0"/>
              </a:rPr>
              <a:t> (2018) </a:t>
            </a:r>
            <a:r>
              <a:rPr lang="en-US" sz="1200" i="1" dirty="0">
                <a:latin typeface="Calibri" panose="020F0502020204030204" pitchFamily="34" charset="0"/>
                <a:ea typeface="Times New Roman" panose="02020603050405020304" pitchFamily="18" charset="0"/>
              </a:rPr>
              <a:t>LPSC</a:t>
            </a:r>
            <a:r>
              <a:rPr lang="en-US" sz="1200" dirty="0">
                <a:latin typeface="Calibri" panose="020F0502020204030204" pitchFamily="34" charset="0"/>
                <a:ea typeface="Times New Roman" panose="02020603050405020304" pitchFamily="18" charset="0"/>
              </a:rPr>
              <a:t> </a:t>
            </a:r>
            <a:r>
              <a:rPr lang="en-US" sz="1200" i="1" dirty="0">
                <a:latin typeface="Calibri" panose="020F0502020204030204" pitchFamily="34" charset="0"/>
                <a:ea typeface="Times New Roman" panose="02020603050405020304" pitchFamily="18" charset="0"/>
              </a:rPr>
              <a:t>XLIX</a:t>
            </a:r>
            <a:r>
              <a:rPr lang="en-US" sz="1200" dirty="0">
                <a:latin typeface="Calibri" panose="020F0502020204030204" pitchFamily="34" charset="0"/>
                <a:ea typeface="Times New Roman" panose="02020603050405020304" pitchFamily="18" charset="0"/>
              </a:rPr>
              <a:t>, #2886. [13] </a:t>
            </a:r>
            <a:r>
              <a:rPr lang="en-US" sz="1200" dirty="0" err="1">
                <a:latin typeface="Calibri" panose="020F0502020204030204" pitchFamily="34" charset="0"/>
                <a:ea typeface="Times New Roman" panose="02020603050405020304" pitchFamily="18" charset="0"/>
              </a:rPr>
              <a:t>Humayun</a:t>
            </a:r>
            <a:r>
              <a:rPr lang="en-US" sz="1200" dirty="0">
                <a:latin typeface="Calibri" panose="020F0502020204030204" pitchFamily="34" charset="0"/>
                <a:ea typeface="Times New Roman" panose="02020603050405020304" pitchFamily="18" charset="0"/>
              </a:rPr>
              <a:t> M. (2011) </a:t>
            </a:r>
            <a:r>
              <a:rPr lang="en-US" sz="1200" i="1" dirty="0">
                <a:latin typeface="Calibri" panose="020F0502020204030204" pitchFamily="34" charset="0"/>
                <a:ea typeface="Times New Roman" panose="02020603050405020304" pitchFamily="18" charset="0"/>
              </a:rPr>
              <a:t>LPS XLVII,</a:t>
            </a:r>
            <a:r>
              <a:rPr lang="en-US" sz="1200" dirty="0">
                <a:latin typeface="Calibri" panose="020F0502020204030204" pitchFamily="34" charset="0"/>
                <a:ea typeface="Times New Roman" panose="02020603050405020304" pitchFamily="18" charset="0"/>
              </a:rPr>
              <a:t> Abstract #1211</a:t>
            </a:r>
            <a:r>
              <a:rPr lang="en-US" sz="1200" dirty="0" smtClean="0">
                <a:latin typeface="Calibri" panose="020F0502020204030204" pitchFamily="34" charset="0"/>
                <a:ea typeface="Times New Roman" panose="02020603050405020304" pitchFamily="18" charset="0"/>
              </a:rPr>
              <a:t>. [14] Tompkins H and </a:t>
            </a:r>
            <a:r>
              <a:rPr lang="en-US" sz="1200" dirty="0" err="1" smtClean="0">
                <a:latin typeface="Calibri" panose="020F0502020204030204" pitchFamily="34" charset="0"/>
                <a:ea typeface="Times New Roman" panose="02020603050405020304" pitchFamily="18" charset="0"/>
              </a:rPr>
              <a:t>Hilfiker</a:t>
            </a:r>
            <a:r>
              <a:rPr lang="en-US" sz="1200" dirty="0" smtClean="0">
                <a:latin typeface="Calibri" panose="020F0502020204030204" pitchFamily="34" charset="0"/>
                <a:ea typeface="Times New Roman" panose="02020603050405020304" pitchFamily="18" charset="0"/>
              </a:rPr>
              <a:t> J (2019) </a:t>
            </a:r>
            <a:r>
              <a:rPr lang="en-US" sz="1200" i="1" dirty="0" smtClean="0">
                <a:latin typeface="Calibri" panose="020F0502020204030204" pitchFamily="34" charset="0"/>
                <a:ea typeface="Times New Roman" panose="02020603050405020304" pitchFamily="18" charset="0"/>
              </a:rPr>
              <a:t>Spectroscopic </a:t>
            </a:r>
            <a:r>
              <a:rPr lang="en-US" sz="1200" i="1" dirty="0" err="1" smtClean="0">
                <a:latin typeface="Calibri" panose="020F0502020204030204" pitchFamily="34" charset="0"/>
                <a:ea typeface="Times New Roman" panose="02020603050405020304" pitchFamily="18" charset="0"/>
              </a:rPr>
              <a:t>Ellipsomtery</a:t>
            </a:r>
            <a:r>
              <a:rPr lang="en-US" sz="1200" dirty="0" smtClean="0">
                <a:latin typeface="Calibri" panose="020F0502020204030204" pitchFamily="34" charset="0"/>
                <a:ea typeface="Times New Roman" panose="02020603050405020304" pitchFamily="18" charset="0"/>
              </a:rPr>
              <a:t>, </a:t>
            </a:r>
            <a:r>
              <a:rPr lang="en-US" sz="1200" dirty="0" err="1" smtClean="0">
                <a:latin typeface="Calibri" panose="020F0502020204030204" pitchFamily="34" charset="0"/>
                <a:ea typeface="Times New Roman" panose="02020603050405020304" pitchFamily="18" charset="0"/>
              </a:rPr>
              <a:t>Momemtum</a:t>
            </a:r>
            <a:r>
              <a:rPr lang="en-US" sz="1200" dirty="0" smtClean="0">
                <a:latin typeface="Calibri" panose="020F0502020204030204" pitchFamily="34" charset="0"/>
                <a:ea typeface="Times New Roman" panose="02020603050405020304" pitchFamily="18" charset="0"/>
              </a:rPr>
              <a:t> Press, 159 pp.</a:t>
            </a:r>
            <a:endParaRPr lang="en-US" sz="12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11"/>
          <a:stretch>
            <a:fillRect/>
          </a:stretch>
        </p:blipFill>
        <p:spPr>
          <a:xfrm>
            <a:off x="36789478" y="2825687"/>
            <a:ext cx="1362829" cy="600075"/>
          </a:xfrm>
          <a:prstGeom prst="rect">
            <a:avLst/>
          </a:prstGeom>
        </p:spPr>
      </p:pic>
      <p:pic>
        <p:nvPicPr>
          <p:cNvPr id="13" name="Picture 12"/>
          <p:cNvPicPr>
            <a:picLocks noChangeAspect="1"/>
          </p:cNvPicPr>
          <p:nvPr/>
        </p:nvPicPr>
        <p:blipFill>
          <a:blip r:embed="rId12"/>
          <a:stretch>
            <a:fillRect/>
          </a:stretch>
        </p:blipFill>
        <p:spPr>
          <a:xfrm>
            <a:off x="34571457" y="2793364"/>
            <a:ext cx="2408521" cy="669550"/>
          </a:xfrm>
          <a:prstGeom prst="rect">
            <a:avLst/>
          </a:prstGeom>
        </p:spPr>
      </p:pic>
      <p:grpSp>
        <p:nvGrpSpPr>
          <p:cNvPr id="48" name="Group 47"/>
          <p:cNvGrpSpPr/>
          <p:nvPr/>
        </p:nvGrpSpPr>
        <p:grpSpPr>
          <a:xfrm>
            <a:off x="1728803" y="20995853"/>
            <a:ext cx="7211998" cy="2389355"/>
            <a:chOff x="1728802" y="20995853"/>
            <a:chExt cx="9235555" cy="3301061"/>
          </a:xfrm>
        </p:grpSpPr>
        <p:sp>
          <p:nvSpPr>
            <p:cNvPr id="44" name="Rectangle 43"/>
            <p:cNvSpPr/>
            <p:nvPr/>
          </p:nvSpPr>
          <p:spPr>
            <a:xfrm>
              <a:off x="1731485" y="20995853"/>
              <a:ext cx="9232872" cy="330106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728802" y="21035000"/>
              <a:ext cx="9165753" cy="3155950"/>
              <a:chOff x="1695243" y="20995853"/>
              <a:chExt cx="9165753" cy="3155950"/>
            </a:xfrm>
          </p:grpSpPr>
          <p:pic>
            <p:nvPicPr>
              <p:cNvPr id="134" name="Picture 133"/>
              <p:cNvPicPr/>
              <p:nvPr/>
            </p:nvPicPr>
            <p:blipFill>
              <a:blip r:embed="rId13"/>
              <a:stretch>
                <a:fillRect/>
              </a:stretch>
            </p:blipFill>
            <p:spPr>
              <a:xfrm>
                <a:off x="1720080" y="20995853"/>
                <a:ext cx="4572000" cy="615950"/>
              </a:xfrm>
              <a:prstGeom prst="rect">
                <a:avLst/>
              </a:prstGeom>
            </p:spPr>
          </p:pic>
          <p:pic>
            <p:nvPicPr>
              <p:cNvPr id="135" name="Picture 134"/>
              <p:cNvPicPr/>
              <p:nvPr/>
            </p:nvPicPr>
            <p:blipFill>
              <a:blip r:embed="rId14"/>
              <a:stretch>
                <a:fillRect/>
              </a:stretch>
            </p:blipFill>
            <p:spPr>
              <a:xfrm>
                <a:off x="1695243" y="21611803"/>
                <a:ext cx="4572000" cy="2540000"/>
              </a:xfrm>
              <a:prstGeom prst="rect">
                <a:avLst/>
              </a:prstGeom>
            </p:spPr>
          </p:pic>
          <p:pic>
            <p:nvPicPr>
              <p:cNvPr id="136" name="Picture 135"/>
              <p:cNvPicPr/>
              <p:nvPr/>
            </p:nvPicPr>
            <p:blipFill>
              <a:blip r:embed="rId15"/>
              <a:stretch>
                <a:fillRect/>
              </a:stretch>
            </p:blipFill>
            <p:spPr>
              <a:xfrm>
                <a:off x="6288996" y="21611803"/>
                <a:ext cx="4572000" cy="2540000"/>
              </a:xfrm>
              <a:prstGeom prst="rect">
                <a:avLst/>
              </a:prstGeom>
            </p:spPr>
          </p:pic>
        </p:grpSp>
      </p:grpSp>
      <p:grpSp>
        <p:nvGrpSpPr>
          <p:cNvPr id="46" name="Group 45"/>
          <p:cNvGrpSpPr/>
          <p:nvPr/>
        </p:nvGrpSpPr>
        <p:grpSpPr>
          <a:xfrm>
            <a:off x="1604528" y="24018011"/>
            <a:ext cx="7245558" cy="2085558"/>
            <a:chOff x="1695243" y="24939957"/>
            <a:chExt cx="9232872" cy="3301061"/>
          </a:xfrm>
        </p:grpSpPr>
        <p:sp>
          <p:nvSpPr>
            <p:cNvPr id="163" name="Rectangle 162"/>
            <p:cNvSpPr/>
            <p:nvPr/>
          </p:nvSpPr>
          <p:spPr>
            <a:xfrm>
              <a:off x="1695243" y="24939957"/>
              <a:ext cx="9232872" cy="330106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753639" y="24943657"/>
              <a:ext cx="9144000" cy="3221952"/>
              <a:chOff x="1695243" y="24703367"/>
              <a:chExt cx="9144000" cy="3221952"/>
            </a:xfrm>
          </p:grpSpPr>
          <p:pic>
            <p:nvPicPr>
              <p:cNvPr id="141" name="Picture 140"/>
              <p:cNvPicPr/>
              <p:nvPr/>
            </p:nvPicPr>
            <p:blipFill>
              <a:blip r:embed="rId16"/>
              <a:stretch>
                <a:fillRect/>
              </a:stretch>
            </p:blipFill>
            <p:spPr>
              <a:xfrm>
                <a:off x="1695243" y="24703367"/>
                <a:ext cx="4572000" cy="687070"/>
              </a:xfrm>
              <a:prstGeom prst="rect">
                <a:avLst/>
              </a:prstGeom>
            </p:spPr>
          </p:pic>
          <p:pic>
            <p:nvPicPr>
              <p:cNvPr id="155" name="Picture 154"/>
              <p:cNvPicPr/>
              <p:nvPr/>
            </p:nvPicPr>
            <p:blipFill>
              <a:blip r:embed="rId17"/>
              <a:stretch>
                <a:fillRect/>
              </a:stretch>
            </p:blipFill>
            <p:spPr>
              <a:xfrm>
                <a:off x="1695243" y="25385319"/>
                <a:ext cx="4572000" cy="2540000"/>
              </a:xfrm>
              <a:prstGeom prst="rect">
                <a:avLst/>
              </a:prstGeom>
            </p:spPr>
          </p:pic>
          <p:pic>
            <p:nvPicPr>
              <p:cNvPr id="162" name="Picture 161"/>
              <p:cNvPicPr/>
              <p:nvPr/>
            </p:nvPicPr>
            <p:blipFill>
              <a:blip r:embed="rId18"/>
              <a:stretch>
                <a:fillRect/>
              </a:stretch>
            </p:blipFill>
            <p:spPr>
              <a:xfrm>
                <a:off x="6267243" y="25385319"/>
                <a:ext cx="4572000" cy="2540000"/>
              </a:xfrm>
              <a:prstGeom prst="rect">
                <a:avLst/>
              </a:prstGeom>
            </p:spPr>
          </p:pic>
        </p:grpSp>
      </p:grpSp>
      <p:grpSp>
        <p:nvGrpSpPr>
          <p:cNvPr id="45" name="Group 44"/>
          <p:cNvGrpSpPr/>
          <p:nvPr/>
        </p:nvGrpSpPr>
        <p:grpSpPr>
          <a:xfrm>
            <a:off x="1650355" y="27238425"/>
            <a:ext cx="7316390" cy="2463115"/>
            <a:chOff x="1696981" y="28950879"/>
            <a:chExt cx="9267376" cy="4268192"/>
          </a:xfrm>
        </p:grpSpPr>
        <p:sp>
          <p:nvSpPr>
            <p:cNvPr id="164" name="Rectangle 163"/>
            <p:cNvSpPr/>
            <p:nvPr/>
          </p:nvSpPr>
          <p:spPr>
            <a:xfrm>
              <a:off x="1696981" y="28950879"/>
              <a:ext cx="9267376" cy="42681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19"/>
            <a:stretch>
              <a:fillRect/>
            </a:stretch>
          </p:blipFill>
          <p:spPr>
            <a:xfrm>
              <a:off x="1770321" y="28992311"/>
              <a:ext cx="4572396" cy="1798476"/>
            </a:xfrm>
            <a:prstGeom prst="rect">
              <a:avLst/>
            </a:prstGeom>
          </p:spPr>
        </p:pic>
        <p:pic>
          <p:nvPicPr>
            <p:cNvPr id="42" name="Picture 41"/>
            <p:cNvPicPr>
              <a:picLocks noChangeAspect="1"/>
            </p:cNvPicPr>
            <p:nvPr/>
          </p:nvPicPr>
          <p:blipFill>
            <a:blip r:embed="rId20"/>
            <a:stretch>
              <a:fillRect/>
            </a:stretch>
          </p:blipFill>
          <p:spPr>
            <a:xfrm>
              <a:off x="1783080" y="30676819"/>
              <a:ext cx="4572396" cy="2542252"/>
            </a:xfrm>
            <a:prstGeom prst="rect">
              <a:avLst/>
            </a:prstGeom>
          </p:spPr>
        </p:pic>
        <p:pic>
          <p:nvPicPr>
            <p:cNvPr id="43" name="Picture 42"/>
            <p:cNvPicPr>
              <a:picLocks noChangeAspect="1"/>
            </p:cNvPicPr>
            <p:nvPr/>
          </p:nvPicPr>
          <p:blipFill>
            <a:blip r:embed="rId21"/>
            <a:stretch>
              <a:fillRect/>
            </a:stretch>
          </p:blipFill>
          <p:spPr>
            <a:xfrm>
              <a:off x="6355476" y="30676819"/>
              <a:ext cx="4572396" cy="2542252"/>
            </a:xfrm>
            <a:prstGeom prst="rect">
              <a:avLst/>
            </a:prstGeom>
          </p:spPr>
        </p:pic>
      </p:grpSp>
      <p:graphicFrame>
        <p:nvGraphicFramePr>
          <p:cNvPr id="14" name="Table 13"/>
          <p:cNvGraphicFramePr>
            <a:graphicFrameLocks noGrp="1"/>
          </p:cNvGraphicFramePr>
          <p:nvPr>
            <p:extLst>
              <p:ext uri="{D42A27DB-BD31-4B8C-83A1-F6EECF244321}">
                <p14:modId xmlns:p14="http://schemas.microsoft.com/office/powerpoint/2010/main" val="1820470015"/>
              </p:ext>
            </p:extLst>
          </p:nvPr>
        </p:nvGraphicFramePr>
        <p:xfrm>
          <a:off x="9211704" y="27722076"/>
          <a:ext cx="13995400" cy="9886950"/>
        </p:xfrm>
        <a:graphic>
          <a:graphicData uri="http://schemas.openxmlformats.org/drawingml/2006/table">
            <a:tbl>
              <a:tblPr/>
              <a:tblGrid>
                <a:gridCol w="2235200">
                  <a:extLst>
                    <a:ext uri="{9D8B030D-6E8A-4147-A177-3AD203B41FA5}">
                      <a16:colId xmlns:a16="http://schemas.microsoft.com/office/drawing/2014/main" val="2288048341"/>
                    </a:ext>
                  </a:extLst>
                </a:gridCol>
                <a:gridCol w="1003300">
                  <a:extLst>
                    <a:ext uri="{9D8B030D-6E8A-4147-A177-3AD203B41FA5}">
                      <a16:colId xmlns:a16="http://schemas.microsoft.com/office/drawing/2014/main" val="1041428342"/>
                    </a:ext>
                  </a:extLst>
                </a:gridCol>
                <a:gridCol w="673100">
                  <a:extLst>
                    <a:ext uri="{9D8B030D-6E8A-4147-A177-3AD203B41FA5}">
                      <a16:colId xmlns:a16="http://schemas.microsoft.com/office/drawing/2014/main" val="1257918181"/>
                    </a:ext>
                  </a:extLst>
                </a:gridCol>
                <a:gridCol w="736600">
                  <a:extLst>
                    <a:ext uri="{9D8B030D-6E8A-4147-A177-3AD203B41FA5}">
                      <a16:colId xmlns:a16="http://schemas.microsoft.com/office/drawing/2014/main" val="2629319818"/>
                    </a:ext>
                  </a:extLst>
                </a:gridCol>
                <a:gridCol w="1003300">
                  <a:extLst>
                    <a:ext uri="{9D8B030D-6E8A-4147-A177-3AD203B41FA5}">
                      <a16:colId xmlns:a16="http://schemas.microsoft.com/office/drawing/2014/main" val="535459696"/>
                    </a:ext>
                  </a:extLst>
                </a:gridCol>
                <a:gridCol w="1003300">
                  <a:extLst>
                    <a:ext uri="{9D8B030D-6E8A-4147-A177-3AD203B41FA5}">
                      <a16:colId xmlns:a16="http://schemas.microsoft.com/office/drawing/2014/main" val="1003825057"/>
                    </a:ext>
                  </a:extLst>
                </a:gridCol>
                <a:gridCol w="1003300">
                  <a:extLst>
                    <a:ext uri="{9D8B030D-6E8A-4147-A177-3AD203B41FA5}">
                      <a16:colId xmlns:a16="http://schemas.microsoft.com/office/drawing/2014/main" val="2188284267"/>
                    </a:ext>
                  </a:extLst>
                </a:gridCol>
                <a:gridCol w="1447800">
                  <a:extLst>
                    <a:ext uri="{9D8B030D-6E8A-4147-A177-3AD203B41FA5}">
                      <a16:colId xmlns:a16="http://schemas.microsoft.com/office/drawing/2014/main" val="141075180"/>
                    </a:ext>
                  </a:extLst>
                </a:gridCol>
                <a:gridCol w="546100">
                  <a:extLst>
                    <a:ext uri="{9D8B030D-6E8A-4147-A177-3AD203B41FA5}">
                      <a16:colId xmlns:a16="http://schemas.microsoft.com/office/drawing/2014/main" val="3735862686"/>
                    </a:ext>
                  </a:extLst>
                </a:gridCol>
                <a:gridCol w="546100">
                  <a:extLst>
                    <a:ext uri="{9D8B030D-6E8A-4147-A177-3AD203B41FA5}">
                      <a16:colId xmlns:a16="http://schemas.microsoft.com/office/drawing/2014/main" val="361056658"/>
                    </a:ext>
                  </a:extLst>
                </a:gridCol>
                <a:gridCol w="635000">
                  <a:extLst>
                    <a:ext uri="{9D8B030D-6E8A-4147-A177-3AD203B41FA5}">
                      <a16:colId xmlns:a16="http://schemas.microsoft.com/office/drawing/2014/main" val="3181837243"/>
                    </a:ext>
                  </a:extLst>
                </a:gridCol>
                <a:gridCol w="3162300">
                  <a:extLst>
                    <a:ext uri="{9D8B030D-6E8A-4147-A177-3AD203B41FA5}">
                      <a16:colId xmlns:a16="http://schemas.microsoft.com/office/drawing/2014/main" val="2967794495"/>
                    </a:ext>
                  </a:extLst>
                </a:gridCol>
              </a:tblGrid>
              <a:tr h="2209800">
                <a:tc>
                  <a:txBody>
                    <a:bodyPr/>
                    <a:lstStyle/>
                    <a:p>
                      <a:pPr algn="ctr" fontAlgn="ctr"/>
                      <a:r>
                        <a:rPr lang="en-US" sz="2400" b="1" i="0" u="none" strike="noStrike">
                          <a:solidFill>
                            <a:srgbClr val="000000"/>
                          </a:solidFill>
                          <a:effectLst/>
                          <a:latin typeface="Calibri" panose="020F0502020204030204" pitchFamily="34" charset="0"/>
                        </a:rPr>
                        <a:t>Exposure Type</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Days of Solar Wind</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Array</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Sample Number</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Measurement Location</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Native oxide thickness, nm</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Subsurface Damage Needed?</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Surface Damage Layer Thickness, nm</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a-Si content, %</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Void Content, %</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MSE</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2400" b="1" i="0" u="none" strike="noStrike">
                          <a:solidFill>
                            <a:srgbClr val="000000"/>
                          </a:solidFill>
                          <a:effectLst/>
                          <a:latin typeface="Calibri" panose="020F0502020204030204" pitchFamily="34" charset="0"/>
                        </a:rPr>
                        <a:t>Comments</a:t>
                      </a:r>
                    </a:p>
                  </a:txBody>
                  <a:tcPr marL="9525" marR="9525" marT="9525" marB="0" vert="vert27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633866813"/>
                  </a:ext>
                </a:extLst>
              </a:tr>
              <a:tr h="590550">
                <a:tc>
                  <a:txBody>
                    <a:bodyPr/>
                    <a:lstStyle/>
                    <a:p>
                      <a:pPr algn="ctr" fontAlgn="ctr"/>
                      <a:r>
                        <a:rPr lang="en-US" sz="1800" b="0" i="0" u="none" strike="noStrike">
                          <a:solidFill>
                            <a:srgbClr val="000000"/>
                          </a:solidFill>
                          <a:effectLst/>
                          <a:latin typeface="Calibri" panose="020F0502020204030204" pitchFamily="34" charset="0"/>
                        </a:rPr>
                        <a:t>Control Sample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Not Flown</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CZ 319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1.68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0.564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Not Flown, Reference Sample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463703127"/>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384576737"/>
                  </a:ext>
                </a:extLst>
              </a:tr>
              <a:tr h="295275">
                <a:tc>
                  <a:txBody>
                    <a:bodyPr/>
                    <a:lstStyle/>
                    <a:p>
                      <a:pPr algn="ctr" fontAlgn="ctr"/>
                      <a:r>
                        <a:rPr lang="en-US" sz="1800" b="0" i="0" u="none" strike="noStrike">
                          <a:solidFill>
                            <a:srgbClr val="000000"/>
                          </a:solidFill>
                          <a:effectLst/>
                          <a:latin typeface="Calibri" panose="020F0502020204030204" pitchFamily="34" charset="0"/>
                        </a:rPr>
                        <a:t>Coronal Mass Ejection</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193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60315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3.18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Thicker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701515826"/>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3.17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1.681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Thicker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591338553"/>
                  </a:ext>
                </a:extLst>
              </a:tr>
              <a:tr h="295275">
                <a:tc>
                  <a:txBody>
                    <a:bodyPr/>
                    <a:lstStyle/>
                    <a:p>
                      <a:pPr algn="ctr" fontAlgn="ctr"/>
                      <a:r>
                        <a:rPr lang="en-US" sz="1800" b="0" i="0" u="none" strike="noStrike">
                          <a:solidFill>
                            <a:srgbClr val="000000"/>
                          </a:solidFill>
                          <a:effectLst/>
                          <a:latin typeface="Calibri" panose="020F0502020204030204" pitchFamily="34" charset="0"/>
                        </a:rPr>
                        <a:t>Coronal Mass Ejection</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193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60316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1.430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Thicker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360789508"/>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Thicker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25600583"/>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01555856"/>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20662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5.116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687305823"/>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50559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5.67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3.083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73827099"/>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60310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4.76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2.549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340064187"/>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60658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7.21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3.110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97132792"/>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60801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7.33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3.043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333830655"/>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61070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6.42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2.138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048072129"/>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61226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3.76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2.546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862059586"/>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61356</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3.68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2.620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12124466"/>
                  </a:ext>
                </a:extLst>
              </a:tr>
              <a:tr h="295275">
                <a:tc>
                  <a:txBody>
                    <a:bodyPr/>
                    <a:lstStyle/>
                    <a:p>
                      <a:pPr algn="ctr" fontAlgn="ctr"/>
                      <a:r>
                        <a:rPr lang="en-US" sz="1800" b="0" i="0" u="none" strike="noStrike">
                          <a:solidFill>
                            <a:srgbClr val="000000"/>
                          </a:solidFill>
                          <a:effectLst/>
                          <a:latin typeface="Calibri" panose="020F0502020204030204" pitchFamily="34" charset="0"/>
                        </a:rPr>
                        <a:t>Slow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L</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61369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3.97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No</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2.475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Thickest Native Oxide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994811457"/>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620316336"/>
                  </a:ext>
                </a:extLst>
              </a:tr>
              <a:tr h="295275">
                <a:tc>
                  <a:txBody>
                    <a:bodyPr/>
                    <a:lstStyle/>
                    <a:p>
                      <a:pPr algn="ctr" fontAlgn="ctr"/>
                      <a:r>
                        <a:rPr lang="en-US" sz="1800" b="0" i="0" u="none" strike="noStrike">
                          <a:solidFill>
                            <a:srgbClr val="000000"/>
                          </a:solidFill>
                          <a:effectLst/>
                          <a:latin typeface="Calibri" panose="020F0502020204030204" pitchFamily="34" charset="0"/>
                        </a:rPr>
                        <a:t>Bulk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852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B/C</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60208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55.71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3.028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 Good Uniformity</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706237994"/>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56.22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2.925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 Good Uniformity</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45841277"/>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55.82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3.069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 Good Uniformity</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764175383"/>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2.93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55.75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2.994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 Good Uniformity</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928755727"/>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2.87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55.81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3.067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 Good Uniformity</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063321037"/>
                  </a:ext>
                </a:extLst>
              </a:tr>
              <a:tr h="295275">
                <a:tc>
                  <a:txBody>
                    <a:bodyPr/>
                    <a:lstStyle/>
                    <a:p>
                      <a:pPr algn="ctr" fontAlgn="ctr"/>
                      <a:r>
                        <a:rPr lang="en-US" sz="1800" b="0" i="0" u="none" strike="noStrike">
                          <a:solidFill>
                            <a:srgbClr val="000000"/>
                          </a:solidFill>
                          <a:effectLst/>
                          <a:latin typeface="Calibri" panose="020F0502020204030204" pitchFamily="34" charset="0"/>
                        </a:rPr>
                        <a:t>Bulk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852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B/C</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60262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4.33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60.92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3.632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32746936"/>
                  </a:ext>
                </a:extLst>
              </a:tr>
              <a:tr h="295275">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B/C</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4.35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61.07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0.7</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3.519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Most Damage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3515065878"/>
                  </a:ext>
                </a:extLst>
              </a:tr>
              <a:tr h="295275">
                <a:tc>
                  <a:txBody>
                    <a:bodyPr/>
                    <a:lstStyle/>
                    <a:p>
                      <a:pPr algn="ctr" fontAlgn="ctr"/>
                      <a:r>
                        <a:rPr lang="en-US" sz="1800" b="0" i="0" u="none" strike="noStrike">
                          <a:solidFill>
                            <a:srgbClr val="000000"/>
                          </a:solidFill>
                          <a:effectLst/>
                          <a:latin typeface="Calibri" panose="020F0502020204030204" pitchFamily="34" charset="0"/>
                        </a:rPr>
                        <a:t>Bulk Solar Wind</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852</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B/C</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60263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3.89</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Yes</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56.83</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0.8</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panose="020F0502020204030204" pitchFamily="34" charset="0"/>
                        </a:rPr>
                        <a:t>3.335</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panose="020F0502020204030204" pitchFamily="34" charset="0"/>
                        </a:rPr>
                        <a:t>Most Damage</a:t>
                      </a:r>
                    </a:p>
                  </a:txBody>
                  <a:tcPr marL="9525" marR="9525" marT="9525"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2210878951"/>
                  </a:ext>
                </a:extLst>
              </a:tr>
            </a:tbl>
          </a:graphicData>
        </a:graphic>
      </p:graphicFrame>
      <p:grpSp>
        <p:nvGrpSpPr>
          <p:cNvPr id="174" name="Group 173"/>
          <p:cNvGrpSpPr/>
          <p:nvPr/>
        </p:nvGrpSpPr>
        <p:grpSpPr>
          <a:xfrm>
            <a:off x="26720500" y="13308674"/>
            <a:ext cx="8789987" cy="4019550"/>
            <a:chOff x="757238" y="1301750"/>
            <a:chExt cx="8789987" cy="4019550"/>
          </a:xfrm>
        </p:grpSpPr>
        <p:cxnSp>
          <p:nvCxnSpPr>
            <p:cNvPr id="175" name="Straight Connector 174"/>
            <p:cNvCxnSpPr/>
            <p:nvPr/>
          </p:nvCxnSpPr>
          <p:spPr>
            <a:xfrm>
              <a:off x="5865813" y="1771650"/>
              <a:ext cx="1069975" cy="0"/>
            </a:xfrm>
            <a:prstGeom prst="line">
              <a:avLst/>
            </a:prstGeom>
            <a:noFill/>
            <a:ln w="6350" cap="flat" cmpd="sng" algn="ctr">
              <a:solidFill>
                <a:srgbClr val="5B9BD5"/>
              </a:solidFill>
              <a:prstDash val="solid"/>
              <a:miter lim="800000"/>
            </a:ln>
            <a:effectLst/>
          </p:spPr>
        </p:cxnSp>
        <p:cxnSp>
          <p:nvCxnSpPr>
            <p:cNvPr id="176" name="Straight Connector 175"/>
            <p:cNvCxnSpPr/>
            <p:nvPr/>
          </p:nvCxnSpPr>
          <p:spPr>
            <a:xfrm>
              <a:off x="5865813" y="2533650"/>
              <a:ext cx="1069975" cy="0"/>
            </a:xfrm>
            <a:prstGeom prst="line">
              <a:avLst/>
            </a:prstGeom>
            <a:noFill/>
            <a:ln w="6350" cap="flat" cmpd="sng" algn="ctr">
              <a:solidFill>
                <a:srgbClr val="5B9BD5"/>
              </a:solidFill>
              <a:prstDash val="solid"/>
              <a:miter lim="800000"/>
            </a:ln>
            <a:effectLst/>
          </p:spPr>
        </p:cxnSp>
        <p:cxnSp>
          <p:nvCxnSpPr>
            <p:cNvPr id="177" name="Straight Connector 176"/>
            <p:cNvCxnSpPr/>
            <p:nvPr/>
          </p:nvCxnSpPr>
          <p:spPr>
            <a:xfrm>
              <a:off x="5865813" y="3001963"/>
              <a:ext cx="1069975" cy="0"/>
            </a:xfrm>
            <a:prstGeom prst="line">
              <a:avLst/>
            </a:prstGeom>
            <a:noFill/>
            <a:ln w="6350" cap="flat" cmpd="sng" algn="ctr">
              <a:solidFill>
                <a:srgbClr val="5B9BD5"/>
              </a:solidFill>
              <a:prstDash val="solid"/>
              <a:miter lim="800000"/>
            </a:ln>
            <a:effectLst/>
          </p:spPr>
        </p:cxnSp>
        <p:sp>
          <p:nvSpPr>
            <p:cNvPr id="178" name="TextBox 20"/>
            <p:cNvSpPr txBox="1">
              <a:spLocks noChangeArrowheads="1"/>
            </p:cNvSpPr>
            <p:nvPr/>
          </p:nvSpPr>
          <p:spPr bwMode="auto">
            <a:xfrm>
              <a:off x="5865813" y="3838575"/>
              <a:ext cx="3681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Damaged crystalline silicon (~60 nm)</a:t>
              </a:r>
            </a:p>
          </p:txBody>
        </p:sp>
        <p:sp>
          <p:nvSpPr>
            <p:cNvPr id="179" name="TextBox 21"/>
            <p:cNvSpPr txBox="1">
              <a:spLocks noChangeArrowheads="1"/>
            </p:cNvSpPr>
            <p:nvPr/>
          </p:nvSpPr>
          <p:spPr bwMode="auto">
            <a:xfrm>
              <a:off x="5867400" y="2606675"/>
              <a:ext cx="281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Native oxide layer (~2.5 nm)</a:t>
              </a:r>
            </a:p>
          </p:txBody>
        </p:sp>
        <p:sp>
          <p:nvSpPr>
            <p:cNvPr id="180" name="TextBox 22"/>
            <p:cNvSpPr txBox="1">
              <a:spLocks noChangeArrowheads="1"/>
            </p:cNvSpPr>
            <p:nvPr/>
          </p:nvSpPr>
          <p:spPr bwMode="auto">
            <a:xfrm>
              <a:off x="5865813" y="1958975"/>
              <a:ext cx="160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Pt marker layer</a:t>
              </a:r>
            </a:p>
          </p:txBody>
        </p:sp>
        <p:sp>
          <p:nvSpPr>
            <p:cNvPr id="181" name="TextBox 23"/>
            <p:cNvSpPr txBox="1">
              <a:spLocks noChangeArrowheads="1"/>
            </p:cNvSpPr>
            <p:nvPr/>
          </p:nvSpPr>
          <p:spPr bwMode="auto">
            <a:xfrm>
              <a:off x="5865813" y="1336675"/>
              <a:ext cx="239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Carbon protective strap</a:t>
              </a:r>
            </a:p>
          </p:txBody>
        </p:sp>
        <p:grpSp>
          <p:nvGrpSpPr>
            <p:cNvPr id="182" name="Group 26"/>
            <p:cNvGrpSpPr>
              <a:grpSpLocks/>
            </p:cNvGrpSpPr>
            <p:nvPr/>
          </p:nvGrpSpPr>
          <p:grpSpPr bwMode="auto">
            <a:xfrm>
              <a:off x="757238" y="1301750"/>
              <a:ext cx="4992687" cy="4019550"/>
              <a:chOff x="757881" y="1301578"/>
              <a:chExt cx="4992130" cy="4020065"/>
            </a:xfrm>
          </p:grpSpPr>
          <p:grpSp>
            <p:nvGrpSpPr>
              <p:cNvPr id="183" name="Group 14"/>
              <p:cNvGrpSpPr>
                <a:grpSpLocks/>
              </p:cNvGrpSpPr>
              <p:nvPr/>
            </p:nvGrpSpPr>
            <p:grpSpPr bwMode="auto">
              <a:xfrm>
                <a:off x="757881" y="1301578"/>
                <a:ext cx="4992130" cy="3978875"/>
                <a:chOff x="3649362" y="1128584"/>
                <a:chExt cx="4992130" cy="3978875"/>
              </a:xfrm>
            </p:grpSpPr>
            <p:pic>
              <p:nvPicPr>
                <p:cNvPr id="186" name="Picture 8"/>
                <p:cNvPicPr>
                  <a:picLocks noChangeAspect="1"/>
                </p:cNvPicPr>
                <p:nvPr/>
              </p:nvPicPr>
              <p:blipFill>
                <a:blip r:embed="rId22">
                  <a:extLst>
                    <a:ext uri="{28A0092B-C50C-407E-A947-70E740481C1C}">
                      <a14:useLocalDpi xmlns:a14="http://schemas.microsoft.com/office/drawing/2010/main" val="0"/>
                    </a:ext>
                  </a:extLst>
                </a:blip>
                <a:srcRect l="14323" t="16457" r="12883" b="25526"/>
                <a:stretch>
                  <a:fillRect/>
                </a:stretch>
              </p:blipFill>
              <p:spPr bwMode="auto">
                <a:xfrm>
                  <a:off x="3649362" y="1128584"/>
                  <a:ext cx="4992130" cy="397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 name="Rectangle 186"/>
                <p:cNvSpPr/>
                <p:nvPr/>
              </p:nvSpPr>
              <p:spPr>
                <a:xfrm>
                  <a:off x="3796983" y="4505630"/>
                  <a:ext cx="1384146" cy="58745"/>
                </a:xfrm>
                <a:prstGeom prst="rect">
                  <a:avLst/>
                </a:prstGeom>
                <a:solidFill>
                  <a:sysClr val="window" lastClr="FFFFFF"/>
                </a:solid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TextBox 13"/>
                <p:cNvSpPr txBox="1">
                  <a:spLocks noChangeArrowheads="1"/>
                </p:cNvSpPr>
                <p:nvPr/>
              </p:nvSpPr>
              <p:spPr bwMode="auto">
                <a:xfrm>
                  <a:off x="4063863" y="4563762"/>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10 nm</a:t>
                  </a:r>
                </a:p>
              </p:txBody>
            </p:sp>
          </p:grpSp>
          <p:pic>
            <p:nvPicPr>
              <p:cNvPr id="184" name="Picture 24"/>
              <p:cNvPicPr>
                <a:picLocks noChangeAspect="1"/>
              </p:cNvPicPr>
              <p:nvPr/>
            </p:nvPicPr>
            <p:blipFill>
              <a:blip r:embed="rId23">
                <a:extLst>
                  <a:ext uri="{28A0092B-C50C-407E-A947-70E740481C1C}">
                    <a14:useLocalDpi xmlns:a14="http://schemas.microsoft.com/office/drawing/2010/main" val="0"/>
                  </a:ext>
                </a:extLst>
              </a:blip>
              <a:srcRect l="27538" t="14413" r="30180" b="42102"/>
              <a:stretch>
                <a:fillRect/>
              </a:stretch>
            </p:blipFill>
            <p:spPr bwMode="auto">
              <a:xfrm>
                <a:off x="4728519" y="4229941"/>
                <a:ext cx="1021492" cy="105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TextBox 25"/>
              <p:cNvSpPr txBox="1">
                <a:spLocks noChangeArrowheads="1"/>
              </p:cNvSpPr>
              <p:nvPr/>
            </p:nvSpPr>
            <p:spPr bwMode="auto">
              <a:xfrm>
                <a:off x="5038820" y="5075422"/>
                <a:ext cx="4667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t>[110]</a:t>
                </a:r>
              </a:p>
            </p:txBody>
          </p:sp>
        </p:grpSp>
      </p:grpSp>
      <p:grpSp>
        <p:nvGrpSpPr>
          <p:cNvPr id="189" name="Group 188"/>
          <p:cNvGrpSpPr/>
          <p:nvPr/>
        </p:nvGrpSpPr>
        <p:grpSpPr>
          <a:xfrm>
            <a:off x="29477156" y="17889506"/>
            <a:ext cx="5602942" cy="2849142"/>
            <a:chOff x="358588" y="3260"/>
            <a:chExt cx="11205883" cy="5698284"/>
          </a:xfrm>
        </p:grpSpPr>
        <p:grpSp>
          <p:nvGrpSpPr>
            <p:cNvPr id="190" name="Group 26"/>
            <p:cNvGrpSpPr>
              <a:grpSpLocks/>
            </p:cNvGrpSpPr>
            <p:nvPr/>
          </p:nvGrpSpPr>
          <p:grpSpPr bwMode="auto">
            <a:xfrm rot="21448879">
              <a:off x="595873" y="503891"/>
              <a:ext cx="4992687" cy="4019550"/>
              <a:chOff x="757881" y="1301578"/>
              <a:chExt cx="4992130" cy="4020065"/>
            </a:xfrm>
          </p:grpSpPr>
          <p:grpSp>
            <p:nvGrpSpPr>
              <p:cNvPr id="193" name="Group 14"/>
              <p:cNvGrpSpPr>
                <a:grpSpLocks/>
              </p:cNvGrpSpPr>
              <p:nvPr/>
            </p:nvGrpSpPr>
            <p:grpSpPr bwMode="auto">
              <a:xfrm>
                <a:off x="757881" y="1301578"/>
                <a:ext cx="4992130" cy="3978875"/>
                <a:chOff x="3649362" y="1128584"/>
                <a:chExt cx="4992130" cy="3978875"/>
              </a:xfrm>
            </p:grpSpPr>
            <p:pic>
              <p:nvPicPr>
                <p:cNvPr id="196" name="Picture 8"/>
                <p:cNvPicPr>
                  <a:picLocks noChangeAspect="1"/>
                </p:cNvPicPr>
                <p:nvPr/>
              </p:nvPicPr>
              <p:blipFill>
                <a:blip r:embed="rId24" cstate="print">
                  <a:extLst>
                    <a:ext uri="{28A0092B-C50C-407E-A947-70E740481C1C}">
                      <a14:useLocalDpi xmlns:a14="http://schemas.microsoft.com/office/drawing/2010/main" val="0"/>
                    </a:ext>
                  </a:extLst>
                </a:blip>
                <a:srcRect l="14323" t="16457" r="12883" b="25526"/>
                <a:stretch>
                  <a:fillRect/>
                </a:stretch>
              </p:blipFill>
              <p:spPr bwMode="auto">
                <a:xfrm>
                  <a:off x="3649362" y="1128584"/>
                  <a:ext cx="4992130" cy="397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 name="Rectangle 196"/>
                <p:cNvSpPr/>
                <p:nvPr/>
              </p:nvSpPr>
              <p:spPr>
                <a:xfrm>
                  <a:off x="3796983" y="4505630"/>
                  <a:ext cx="1384146" cy="58745"/>
                </a:xfrm>
                <a:prstGeom prst="rect">
                  <a:avLst/>
                </a:prstGeom>
                <a:solidFill>
                  <a:sysClr val="window" lastClr="FFFFFF"/>
                </a:solidFill>
                <a:ln w="12700" cap="flat" cmpd="sng" algn="ctr">
                  <a:solidFill>
                    <a:sysClr val="windowText" lastClr="0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TextBox 13"/>
                <p:cNvSpPr txBox="1">
                  <a:spLocks noChangeArrowheads="1"/>
                </p:cNvSpPr>
                <p:nvPr/>
              </p:nvSpPr>
              <p:spPr bwMode="auto">
                <a:xfrm>
                  <a:off x="4063863" y="4563762"/>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 nm</a:t>
                  </a:r>
                </a:p>
              </p:txBody>
            </p:sp>
          </p:grpSp>
          <p:pic>
            <p:nvPicPr>
              <p:cNvPr id="194" name="Picture 24"/>
              <p:cNvPicPr>
                <a:picLocks noChangeAspect="1"/>
              </p:cNvPicPr>
              <p:nvPr/>
            </p:nvPicPr>
            <p:blipFill>
              <a:blip r:embed="rId25" cstate="print">
                <a:extLst>
                  <a:ext uri="{28A0092B-C50C-407E-A947-70E740481C1C}">
                    <a14:useLocalDpi xmlns:a14="http://schemas.microsoft.com/office/drawing/2010/main" val="0"/>
                  </a:ext>
                </a:extLst>
              </a:blip>
              <a:srcRect l="27538" t="14413" r="30180" b="42102"/>
              <a:stretch>
                <a:fillRect/>
              </a:stretch>
            </p:blipFill>
            <p:spPr bwMode="auto">
              <a:xfrm>
                <a:off x="4728519" y="4229941"/>
                <a:ext cx="1021492" cy="105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 name="TextBox 25"/>
              <p:cNvSpPr txBox="1">
                <a:spLocks noChangeArrowheads="1"/>
              </p:cNvSpPr>
              <p:nvPr/>
            </p:nvSpPr>
            <p:spPr bwMode="auto">
              <a:xfrm>
                <a:off x="5038820" y="5075422"/>
                <a:ext cx="4667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0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[110]</a:t>
                </a:r>
              </a:p>
            </p:txBody>
          </p:sp>
        </p:grpSp>
        <p:pic>
          <p:nvPicPr>
            <p:cNvPr id="191" name="Picture 1"/>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654472" y="3260"/>
              <a:ext cx="5698284" cy="569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 name="Straight Connector 191"/>
            <p:cNvCxnSpPr/>
            <p:nvPr/>
          </p:nvCxnSpPr>
          <p:spPr>
            <a:xfrm>
              <a:off x="358588" y="1661404"/>
              <a:ext cx="11205883" cy="0"/>
            </a:xfrm>
            <a:prstGeom prst="line">
              <a:avLst/>
            </a:prstGeom>
            <a:noFill/>
            <a:ln w="6350" cap="flat" cmpd="sng" algn="ctr">
              <a:solidFill>
                <a:srgbClr val="FF0000"/>
              </a:solidFill>
              <a:prstDash val="solid"/>
              <a:miter lim="800000"/>
            </a:ln>
            <a:effectLst/>
          </p:spPr>
        </p:cxnSp>
      </p:grpSp>
      <p:grpSp>
        <p:nvGrpSpPr>
          <p:cNvPr id="220" name="Group 219"/>
          <p:cNvGrpSpPr/>
          <p:nvPr/>
        </p:nvGrpSpPr>
        <p:grpSpPr>
          <a:xfrm>
            <a:off x="14233785" y="19763706"/>
            <a:ext cx="8941192" cy="4923271"/>
            <a:chOff x="36513" y="152400"/>
            <a:chExt cx="12134850" cy="6681788"/>
          </a:xfrm>
        </p:grpSpPr>
        <p:pic>
          <p:nvPicPr>
            <p:cNvPr id="221" name="Picture 2"/>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213" y="665163"/>
              <a:ext cx="24066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3"/>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2468563" y="665163"/>
              <a:ext cx="240030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4"/>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4889500" y="665163"/>
              <a:ext cx="24003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Picture 5"/>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7308850" y="665163"/>
              <a:ext cx="240347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 name="Picture 6"/>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731375" y="665163"/>
              <a:ext cx="2403475"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6" name="Straight Connector 225"/>
            <p:cNvCxnSpPr/>
            <p:nvPr/>
          </p:nvCxnSpPr>
          <p:spPr>
            <a:xfrm flipV="1">
              <a:off x="2490788" y="1576388"/>
              <a:ext cx="2397125" cy="33337"/>
            </a:xfrm>
            <a:prstGeom prst="line">
              <a:avLst/>
            </a:prstGeom>
            <a:noFill/>
            <a:ln w="6350" cap="flat" cmpd="sng" algn="ctr">
              <a:solidFill>
                <a:srgbClr val="5B9BD5"/>
              </a:solidFill>
              <a:prstDash val="solid"/>
              <a:miter lim="800000"/>
            </a:ln>
            <a:effectLst/>
          </p:spPr>
        </p:cxnSp>
        <p:graphicFrame>
          <p:nvGraphicFramePr>
            <p:cNvPr id="227" name="Object 9"/>
            <p:cNvGraphicFramePr>
              <a:graphicFrameLocks noChangeAspect="1"/>
            </p:cNvGraphicFramePr>
            <p:nvPr>
              <p:extLst>
                <p:ext uri="{D42A27DB-BD31-4B8C-83A1-F6EECF244321}">
                  <p14:modId xmlns:p14="http://schemas.microsoft.com/office/powerpoint/2010/main" val="2963535415"/>
                </p:ext>
              </p:extLst>
            </p:nvPr>
          </p:nvGraphicFramePr>
          <p:xfrm>
            <a:off x="36513" y="3679825"/>
            <a:ext cx="4230687" cy="3151188"/>
          </p:xfrm>
          <a:graphic>
            <a:graphicData uri="http://schemas.openxmlformats.org/presentationml/2006/ole">
              <mc:AlternateContent xmlns:mc="http://schemas.openxmlformats.org/markup-compatibility/2006">
                <mc:Choice xmlns:v="urn:schemas-microsoft-com:vml" Requires="v">
                  <p:oleObj spid="_x0000_s1292" name="SPW 12.0 Graph" r:id="rId32" imgW="5676844" imgH="4229010" progId="SigmaPlotGraphicObject.11">
                    <p:embed/>
                  </p:oleObj>
                </mc:Choice>
                <mc:Fallback>
                  <p:oleObj name="SPW 12.0 Graph" r:id="rId32" imgW="5676844" imgH="4229010" progId="SigmaPlotGraphicObject.11">
                    <p:embed/>
                    <p:pic>
                      <p:nvPicPr>
                        <p:cNvPr id="7176" name="Object 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6513" y="3679825"/>
                          <a:ext cx="4230687"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8" name="Object 10"/>
            <p:cNvGraphicFramePr>
              <a:graphicFrameLocks noChangeAspect="1"/>
            </p:cNvGraphicFramePr>
            <p:nvPr>
              <p:extLst>
                <p:ext uri="{D42A27DB-BD31-4B8C-83A1-F6EECF244321}">
                  <p14:modId xmlns:p14="http://schemas.microsoft.com/office/powerpoint/2010/main" val="608202832"/>
                </p:ext>
              </p:extLst>
            </p:nvPr>
          </p:nvGraphicFramePr>
          <p:xfrm>
            <a:off x="4029075" y="3679825"/>
            <a:ext cx="4233863" cy="3154363"/>
          </p:xfrm>
          <a:graphic>
            <a:graphicData uri="http://schemas.openxmlformats.org/presentationml/2006/ole">
              <mc:AlternateContent xmlns:mc="http://schemas.openxmlformats.org/markup-compatibility/2006">
                <mc:Choice xmlns:v="urn:schemas-microsoft-com:vml" Requires="v">
                  <p:oleObj spid="_x0000_s1293" name="SPW 12.0 Graph" r:id="rId34" imgW="5676844" imgH="4229010" progId="SigmaPlotGraphicObject.11">
                    <p:embed/>
                  </p:oleObj>
                </mc:Choice>
                <mc:Fallback>
                  <p:oleObj name="SPW 12.0 Graph" r:id="rId34" imgW="5676844" imgH="4229010" progId="SigmaPlotGraphicObject.11">
                    <p:embed/>
                    <p:pic>
                      <p:nvPicPr>
                        <p:cNvPr id="7177" name="Object 1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29075" y="3679825"/>
                          <a:ext cx="4233863"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9" name="Object 11"/>
            <p:cNvGraphicFramePr>
              <a:graphicFrameLocks noChangeAspect="1"/>
            </p:cNvGraphicFramePr>
            <p:nvPr>
              <p:extLst>
                <p:ext uri="{D42A27DB-BD31-4B8C-83A1-F6EECF244321}">
                  <p14:modId xmlns:p14="http://schemas.microsoft.com/office/powerpoint/2010/main" val="2631498766"/>
                </p:ext>
              </p:extLst>
            </p:nvPr>
          </p:nvGraphicFramePr>
          <p:xfrm>
            <a:off x="7999413" y="3686175"/>
            <a:ext cx="4171950" cy="3144838"/>
          </p:xfrm>
          <a:graphic>
            <a:graphicData uri="http://schemas.openxmlformats.org/presentationml/2006/ole">
              <mc:AlternateContent xmlns:mc="http://schemas.openxmlformats.org/markup-compatibility/2006">
                <mc:Choice xmlns:v="urn:schemas-microsoft-com:vml" Requires="v">
                  <p:oleObj spid="_x0000_s1294" name="SPW 12.0 Graph" r:id="rId36" imgW="5610121" imgH="4229010" progId="SigmaPlotGraphicObject.11">
                    <p:embed/>
                  </p:oleObj>
                </mc:Choice>
                <mc:Fallback>
                  <p:oleObj name="SPW 12.0 Graph" r:id="rId36" imgW="5610121" imgH="4229010" progId="SigmaPlotGraphicObject.11">
                    <p:embed/>
                    <p:pic>
                      <p:nvPicPr>
                        <p:cNvPr id="7178" name="Object 1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999413" y="3686175"/>
                          <a:ext cx="417195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0" name="Picture 12"/>
            <p:cNvPicPr>
              <a:picLocks noChangeAspect="1"/>
            </p:cNvPicPr>
            <p:nvPr/>
          </p:nvPicPr>
          <p:blipFill>
            <a:blip r:embed="rId38">
              <a:extLst>
                <a:ext uri="{28A0092B-C50C-407E-A947-70E740481C1C}">
                  <a14:useLocalDpi xmlns:a14="http://schemas.microsoft.com/office/drawing/2010/main" val="0"/>
                </a:ext>
              </a:extLst>
            </a:blip>
            <a:srcRect l="9778" r="3900"/>
            <a:stretch>
              <a:fillRect/>
            </a:stretch>
          </p:blipFill>
          <p:spPr bwMode="auto">
            <a:xfrm>
              <a:off x="41275" y="665163"/>
              <a:ext cx="2414588"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 name="TextBox 13"/>
            <p:cNvSpPr txBox="1">
              <a:spLocks noChangeArrowheads="1"/>
            </p:cNvSpPr>
            <p:nvPr/>
          </p:nvSpPr>
          <p:spPr bwMode="auto">
            <a:xfrm>
              <a:off x="4465638" y="6651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white"/>
                  </a:solidFill>
                  <a:effectLst/>
                  <a:uLnTx/>
                  <a:uFillTx/>
                  <a:latin typeface="Calibri" panose="020F0502020204030204" pitchFamily="34" charset="0"/>
                </a:rPr>
                <a:t>Si</a:t>
              </a:r>
            </a:p>
          </p:txBody>
        </p:sp>
        <p:sp>
          <p:nvSpPr>
            <p:cNvPr id="232" name="TextBox 14"/>
            <p:cNvSpPr txBox="1">
              <a:spLocks noChangeArrowheads="1"/>
            </p:cNvSpPr>
            <p:nvPr/>
          </p:nvSpPr>
          <p:spPr bwMode="auto">
            <a:xfrm>
              <a:off x="6940550" y="6651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white"/>
                  </a:solidFill>
                  <a:effectLst/>
                  <a:uLnTx/>
                  <a:uFillTx/>
                  <a:latin typeface="Calibri" panose="020F0502020204030204" pitchFamily="34" charset="0"/>
                </a:rPr>
                <a:t>O</a:t>
              </a:r>
            </a:p>
          </p:txBody>
        </p:sp>
        <p:sp>
          <p:nvSpPr>
            <p:cNvPr id="233" name="TextBox 15"/>
            <p:cNvSpPr txBox="1">
              <a:spLocks noChangeArrowheads="1"/>
            </p:cNvSpPr>
            <p:nvPr/>
          </p:nvSpPr>
          <p:spPr bwMode="auto">
            <a:xfrm>
              <a:off x="9382125" y="661988"/>
              <a:ext cx="309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white"/>
                  </a:solidFill>
                  <a:effectLst/>
                  <a:uLnTx/>
                  <a:uFillTx/>
                  <a:latin typeface="Calibri" panose="020F0502020204030204" pitchFamily="34" charset="0"/>
                </a:rPr>
                <a:t>C</a:t>
              </a:r>
            </a:p>
          </p:txBody>
        </p:sp>
        <p:sp>
          <p:nvSpPr>
            <p:cNvPr id="234" name="TextBox 16"/>
            <p:cNvSpPr txBox="1">
              <a:spLocks noChangeArrowheads="1"/>
            </p:cNvSpPr>
            <p:nvPr/>
          </p:nvSpPr>
          <p:spPr bwMode="auto">
            <a:xfrm>
              <a:off x="11739563" y="661988"/>
              <a:ext cx="381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white"/>
                  </a:solidFill>
                  <a:effectLst/>
                  <a:uLnTx/>
                  <a:uFillTx/>
                  <a:latin typeface="Calibri" panose="020F0502020204030204" pitchFamily="34" charset="0"/>
                </a:rPr>
                <a:t>Pt</a:t>
              </a:r>
            </a:p>
          </p:txBody>
        </p:sp>
        <p:sp>
          <p:nvSpPr>
            <p:cNvPr id="235" name="TextBox 19"/>
            <p:cNvSpPr txBox="1">
              <a:spLocks noChangeArrowheads="1"/>
            </p:cNvSpPr>
            <p:nvPr/>
          </p:nvSpPr>
          <p:spPr bwMode="auto">
            <a:xfrm>
              <a:off x="3378200" y="3676650"/>
              <a:ext cx="5908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Element line scans through the layers – different Y-axis scales</a:t>
              </a:r>
            </a:p>
          </p:txBody>
        </p:sp>
        <p:cxnSp>
          <p:nvCxnSpPr>
            <p:cNvPr id="236" name="Straight Connector 235"/>
            <p:cNvCxnSpPr/>
            <p:nvPr/>
          </p:nvCxnSpPr>
          <p:spPr>
            <a:xfrm flipV="1">
              <a:off x="49213" y="1592263"/>
              <a:ext cx="2397125" cy="33337"/>
            </a:xfrm>
            <a:prstGeom prst="line">
              <a:avLst/>
            </a:prstGeom>
            <a:noFill/>
            <a:ln w="6350" cap="flat" cmpd="sng" algn="ctr">
              <a:solidFill>
                <a:srgbClr val="5B9BD5"/>
              </a:solidFill>
              <a:prstDash val="solid"/>
              <a:miter lim="800000"/>
            </a:ln>
            <a:effectLst/>
          </p:spPr>
        </p:cxnSp>
        <p:cxnSp>
          <p:nvCxnSpPr>
            <p:cNvPr id="237" name="Straight Connector 236"/>
            <p:cNvCxnSpPr/>
            <p:nvPr/>
          </p:nvCxnSpPr>
          <p:spPr>
            <a:xfrm flipV="1">
              <a:off x="4902200" y="1565275"/>
              <a:ext cx="2397125" cy="33338"/>
            </a:xfrm>
            <a:prstGeom prst="line">
              <a:avLst/>
            </a:prstGeom>
            <a:noFill/>
            <a:ln w="6350" cap="flat" cmpd="sng" algn="ctr">
              <a:solidFill>
                <a:srgbClr val="5B9BD5"/>
              </a:solidFill>
              <a:prstDash val="solid"/>
              <a:miter lim="800000"/>
            </a:ln>
            <a:effectLst/>
          </p:spPr>
        </p:cxnSp>
        <p:cxnSp>
          <p:nvCxnSpPr>
            <p:cNvPr id="238" name="Straight Connector 237"/>
            <p:cNvCxnSpPr/>
            <p:nvPr/>
          </p:nvCxnSpPr>
          <p:spPr>
            <a:xfrm flipV="1">
              <a:off x="7299325" y="1557338"/>
              <a:ext cx="2397125" cy="31750"/>
            </a:xfrm>
            <a:prstGeom prst="line">
              <a:avLst/>
            </a:prstGeom>
            <a:noFill/>
            <a:ln w="6350" cap="flat" cmpd="sng" algn="ctr">
              <a:solidFill>
                <a:srgbClr val="5B9BD5"/>
              </a:solidFill>
              <a:prstDash val="solid"/>
              <a:miter lim="800000"/>
            </a:ln>
            <a:effectLst/>
          </p:spPr>
        </p:cxnSp>
        <p:cxnSp>
          <p:nvCxnSpPr>
            <p:cNvPr id="239" name="Straight Connector 238"/>
            <p:cNvCxnSpPr/>
            <p:nvPr/>
          </p:nvCxnSpPr>
          <p:spPr>
            <a:xfrm flipV="1">
              <a:off x="9734550" y="1562100"/>
              <a:ext cx="2397125" cy="31750"/>
            </a:xfrm>
            <a:prstGeom prst="line">
              <a:avLst/>
            </a:prstGeom>
            <a:noFill/>
            <a:ln w="6350" cap="flat" cmpd="sng" algn="ctr">
              <a:solidFill>
                <a:srgbClr val="5B9BD5"/>
              </a:solidFill>
              <a:prstDash val="solid"/>
              <a:miter lim="800000"/>
            </a:ln>
            <a:effectLst/>
          </p:spPr>
        </p:cxnSp>
        <p:sp>
          <p:nvSpPr>
            <p:cNvPr id="240" name="TextBox 24"/>
            <p:cNvSpPr txBox="1">
              <a:spLocks noChangeArrowheads="1"/>
            </p:cNvSpPr>
            <p:nvPr/>
          </p:nvSpPr>
          <p:spPr bwMode="auto">
            <a:xfrm>
              <a:off x="152400" y="152400"/>
              <a:ext cx="10169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Energy dispersive X-ray maps from the FIB section – light blue line marks the bottom of the Pt marker layer</a:t>
              </a:r>
            </a:p>
          </p:txBody>
        </p:sp>
      </p:grpSp>
      <p:grpSp>
        <p:nvGrpSpPr>
          <p:cNvPr id="242" name="Group 241"/>
          <p:cNvGrpSpPr/>
          <p:nvPr/>
        </p:nvGrpSpPr>
        <p:grpSpPr>
          <a:xfrm>
            <a:off x="26653723" y="6420647"/>
            <a:ext cx="9753600" cy="6437313"/>
            <a:chOff x="230188" y="247650"/>
            <a:chExt cx="9753600" cy="6437313"/>
          </a:xfrm>
        </p:grpSpPr>
        <p:pic>
          <p:nvPicPr>
            <p:cNvPr id="243" name="Picture 1"/>
            <p:cNvPicPr>
              <a:picLocks noChangeAspect="1"/>
            </p:cNvPicPr>
            <p:nvPr/>
          </p:nvPicPr>
          <p:blipFill>
            <a:blip r:embed="rId39">
              <a:extLst>
                <a:ext uri="{28A0092B-C50C-407E-A947-70E740481C1C}">
                  <a14:useLocalDpi xmlns:a14="http://schemas.microsoft.com/office/drawing/2010/main" val="0"/>
                </a:ext>
              </a:extLst>
            </a:blip>
            <a:srcRect t="32954" r="34090"/>
            <a:stretch>
              <a:fillRect/>
            </a:stretch>
          </p:blipFill>
          <p:spPr bwMode="auto">
            <a:xfrm>
              <a:off x="230188" y="1079500"/>
              <a:ext cx="5511800"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4" name="Straight Connector 243"/>
            <p:cNvCxnSpPr/>
            <p:nvPr/>
          </p:nvCxnSpPr>
          <p:spPr>
            <a:xfrm>
              <a:off x="5741988" y="2027238"/>
              <a:ext cx="765175" cy="0"/>
            </a:xfrm>
            <a:prstGeom prst="line">
              <a:avLst/>
            </a:prstGeom>
            <a:noFill/>
            <a:ln w="6350" cap="flat" cmpd="sng" algn="ctr">
              <a:solidFill>
                <a:srgbClr val="5B9BD5"/>
              </a:solidFill>
              <a:prstDash val="solid"/>
              <a:miter lim="800000"/>
            </a:ln>
            <a:effectLst/>
          </p:spPr>
        </p:cxnSp>
        <p:cxnSp>
          <p:nvCxnSpPr>
            <p:cNvPr id="245" name="Straight Connector 244"/>
            <p:cNvCxnSpPr/>
            <p:nvPr/>
          </p:nvCxnSpPr>
          <p:spPr>
            <a:xfrm>
              <a:off x="5741988" y="1939925"/>
              <a:ext cx="765175" cy="0"/>
            </a:xfrm>
            <a:prstGeom prst="line">
              <a:avLst/>
            </a:prstGeom>
            <a:noFill/>
            <a:ln w="6350" cap="flat" cmpd="sng" algn="ctr">
              <a:solidFill>
                <a:srgbClr val="5B9BD5"/>
              </a:solidFill>
              <a:prstDash val="solid"/>
              <a:miter lim="800000"/>
            </a:ln>
            <a:effectLst/>
          </p:spPr>
        </p:cxnSp>
        <p:cxnSp>
          <p:nvCxnSpPr>
            <p:cNvPr id="246" name="Straight Connector 245"/>
            <p:cNvCxnSpPr/>
            <p:nvPr/>
          </p:nvCxnSpPr>
          <p:spPr>
            <a:xfrm>
              <a:off x="5741988" y="2063750"/>
              <a:ext cx="765175" cy="0"/>
            </a:xfrm>
            <a:prstGeom prst="line">
              <a:avLst/>
            </a:prstGeom>
            <a:noFill/>
            <a:ln w="6350" cap="flat" cmpd="sng" algn="ctr">
              <a:solidFill>
                <a:srgbClr val="5B9BD5"/>
              </a:solidFill>
              <a:prstDash val="solid"/>
              <a:miter lim="800000"/>
            </a:ln>
            <a:effectLst/>
          </p:spPr>
        </p:cxnSp>
        <p:cxnSp>
          <p:nvCxnSpPr>
            <p:cNvPr id="247" name="Straight Connector 246"/>
            <p:cNvCxnSpPr/>
            <p:nvPr/>
          </p:nvCxnSpPr>
          <p:spPr>
            <a:xfrm>
              <a:off x="5741988" y="3063875"/>
              <a:ext cx="765175" cy="0"/>
            </a:xfrm>
            <a:prstGeom prst="line">
              <a:avLst/>
            </a:prstGeom>
            <a:noFill/>
            <a:ln w="6350" cap="flat" cmpd="sng" algn="ctr">
              <a:solidFill>
                <a:srgbClr val="5B9BD5"/>
              </a:solidFill>
              <a:prstDash val="solid"/>
              <a:miter lim="800000"/>
            </a:ln>
            <a:effectLst/>
          </p:spPr>
        </p:cxnSp>
        <p:sp>
          <p:nvSpPr>
            <p:cNvPr id="248" name="TextBox 7"/>
            <p:cNvSpPr txBox="1">
              <a:spLocks noChangeArrowheads="1"/>
            </p:cNvSpPr>
            <p:nvPr/>
          </p:nvSpPr>
          <p:spPr bwMode="auto">
            <a:xfrm>
              <a:off x="5741988" y="4689475"/>
              <a:ext cx="216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Bulk “undamaged” Si</a:t>
              </a:r>
            </a:p>
          </p:txBody>
        </p:sp>
        <p:sp>
          <p:nvSpPr>
            <p:cNvPr id="249" name="TextBox 8"/>
            <p:cNvSpPr txBox="1">
              <a:spLocks noChangeArrowheads="1"/>
            </p:cNvSpPr>
            <p:nvPr/>
          </p:nvSpPr>
          <p:spPr bwMode="auto">
            <a:xfrm>
              <a:off x="5741988" y="2341563"/>
              <a:ext cx="424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“damaged” Si – still crystalline, but strained</a:t>
              </a:r>
            </a:p>
          </p:txBody>
        </p:sp>
        <p:sp>
          <p:nvSpPr>
            <p:cNvPr id="250" name="TextBox 9"/>
            <p:cNvSpPr txBox="1">
              <a:spLocks noChangeArrowheads="1"/>
            </p:cNvSpPr>
            <p:nvPr/>
          </p:nvSpPr>
          <p:spPr bwMode="auto">
            <a:xfrm>
              <a:off x="5741988" y="1292225"/>
              <a:ext cx="4125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E-beam deposited carbon protective strap</a:t>
              </a:r>
            </a:p>
          </p:txBody>
        </p:sp>
        <p:sp>
          <p:nvSpPr>
            <p:cNvPr id="251" name="TextBox 10"/>
            <p:cNvSpPr txBox="1">
              <a:spLocks noChangeArrowheads="1"/>
            </p:cNvSpPr>
            <p:nvPr/>
          </p:nvSpPr>
          <p:spPr bwMode="auto">
            <a:xfrm>
              <a:off x="6762750" y="1624013"/>
              <a:ext cx="1611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Pt marker layer</a:t>
              </a:r>
            </a:p>
          </p:txBody>
        </p:sp>
        <p:sp>
          <p:nvSpPr>
            <p:cNvPr id="252" name="TextBox 11"/>
            <p:cNvSpPr txBox="1">
              <a:spLocks noChangeArrowheads="1"/>
            </p:cNvSpPr>
            <p:nvPr/>
          </p:nvSpPr>
          <p:spPr bwMode="auto">
            <a:xfrm>
              <a:off x="6762750" y="1903413"/>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prstClr val="black"/>
                  </a:solidFill>
                  <a:effectLst/>
                  <a:uLnTx/>
                  <a:uFillTx/>
                  <a:latin typeface="Calibri" panose="020F0502020204030204" pitchFamily="34" charset="0"/>
                </a:rPr>
                <a:t>Native oxide layer, amorphous</a:t>
              </a:r>
            </a:p>
          </p:txBody>
        </p:sp>
        <p:cxnSp>
          <p:nvCxnSpPr>
            <p:cNvPr id="253" name="Straight Arrow Connector 252"/>
            <p:cNvCxnSpPr/>
            <p:nvPr/>
          </p:nvCxnSpPr>
          <p:spPr>
            <a:xfrm flipV="1">
              <a:off x="6516688" y="1800225"/>
              <a:ext cx="255587" cy="185738"/>
            </a:xfrm>
            <a:prstGeom prst="straightConnector1">
              <a:avLst/>
            </a:prstGeom>
            <a:noFill/>
            <a:ln w="6350" cap="flat" cmpd="sng" algn="ctr">
              <a:solidFill>
                <a:srgbClr val="5B9BD5"/>
              </a:solidFill>
              <a:prstDash val="solid"/>
              <a:miter lim="800000"/>
              <a:tailEnd type="triangle"/>
            </a:ln>
            <a:effectLst/>
          </p:spPr>
        </p:cxnSp>
        <p:cxnSp>
          <p:nvCxnSpPr>
            <p:cNvPr id="254" name="Straight Arrow Connector 253"/>
            <p:cNvCxnSpPr/>
            <p:nvPr/>
          </p:nvCxnSpPr>
          <p:spPr>
            <a:xfrm>
              <a:off x="6516688" y="2055813"/>
              <a:ext cx="246062" cy="23812"/>
            </a:xfrm>
            <a:prstGeom prst="straightConnector1">
              <a:avLst/>
            </a:prstGeom>
            <a:noFill/>
            <a:ln w="6350" cap="flat" cmpd="sng" algn="ctr">
              <a:solidFill>
                <a:srgbClr val="5B9BD5"/>
              </a:solidFill>
              <a:prstDash val="solid"/>
              <a:miter lim="800000"/>
              <a:tailEnd type="triangle"/>
            </a:ln>
            <a:effectLst/>
          </p:spPr>
        </p:cxnSp>
        <p:sp>
          <p:nvSpPr>
            <p:cNvPr id="255" name="TextBox 18"/>
            <p:cNvSpPr txBox="1">
              <a:spLocks noChangeArrowheads="1"/>
            </p:cNvSpPr>
            <p:nvPr/>
          </p:nvSpPr>
          <p:spPr bwMode="auto">
            <a:xfrm>
              <a:off x="230188" y="247650"/>
              <a:ext cx="5394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smtClean="0">
                  <a:ln>
                    <a:noFill/>
                  </a:ln>
                  <a:solidFill>
                    <a:prstClr val="black"/>
                  </a:solidFill>
                  <a:effectLst/>
                  <a:uLnTx/>
                  <a:uFillTx/>
                  <a:latin typeface="Calibri" panose="020F0502020204030204" pitchFamily="34" charset="0"/>
                </a:rPr>
                <a:t>60208 Sample – 2019 Sample preparation</a:t>
              </a:r>
            </a:p>
          </p:txBody>
        </p:sp>
        <p:sp>
          <p:nvSpPr>
            <p:cNvPr id="256" name="TextBox 20"/>
            <p:cNvSpPr txBox="1">
              <a:spLocks noChangeArrowheads="1"/>
            </p:cNvSpPr>
            <p:nvPr/>
          </p:nvSpPr>
          <p:spPr bwMode="auto">
            <a:xfrm>
              <a:off x="230188" y="1079500"/>
              <a:ext cx="995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rPr>
                <a:t>BF STEM</a:t>
              </a:r>
            </a:p>
          </p:txBody>
        </p:sp>
        <p:cxnSp>
          <p:nvCxnSpPr>
            <p:cNvPr id="257" name="Straight Connector 256"/>
            <p:cNvCxnSpPr/>
            <p:nvPr/>
          </p:nvCxnSpPr>
          <p:spPr>
            <a:xfrm>
              <a:off x="5749925" y="1079500"/>
              <a:ext cx="766763" cy="0"/>
            </a:xfrm>
            <a:prstGeom prst="line">
              <a:avLst/>
            </a:prstGeom>
            <a:noFill/>
            <a:ln w="6350" cap="flat" cmpd="sng" algn="ctr">
              <a:solidFill>
                <a:srgbClr val="5B9BD5"/>
              </a:solidFill>
              <a:prstDash val="solid"/>
              <a:miter lim="800000"/>
            </a:ln>
            <a:effectLst/>
          </p:spPr>
        </p:cxnSp>
      </p:grpSp>
      <p:pic>
        <p:nvPicPr>
          <p:cNvPr id="21" name="Picture 20"/>
          <p:cNvPicPr>
            <a:picLocks noChangeAspect="1"/>
          </p:cNvPicPr>
          <p:nvPr/>
        </p:nvPicPr>
        <p:blipFill>
          <a:blip r:embed="rId40"/>
          <a:stretch>
            <a:fillRect/>
          </a:stretch>
        </p:blipFill>
        <p:spPr>
          <a:xfrm>
            <a:off x="32664396" y="4659119"/>
            <a:ext cx="2010769" cy="1931734"/>
          </a:xfrm>
          <a:prstGeom prst="rect">
            <a:avLst/>
          </a:prstGeom>
        </p:spPr>
      </p:pic>
      <p:graphicFrame>
        <p:nvGraphicFramePr>
          <p:cNvPr id="22" name="Object 21"/>
          <p:cNvGraphicFramePr>
            <a:graphicFrameLocks noChangeAspect="1"/>
          </p:cNvGraphicFramePr>
          <p:nvPr>
            <p:extLst>
              <p:ext uri="{D42A27DB-BD31-4B8C-83A1-F6EECF244321}">
                <p14:modId xmlns:p14="http://schemas.microsoft.com/office/powerpoint/2010/main" val="3152653270"/>
              </p:ext>
            </p:extLst>
          </p:nvPr>
        </p:nvGraphicFramePr>
        <p:xfrm>
          <a:off x="26744237" y="21312985"/>
          <a:ext cx="9529763" cy="5653087"/>
        </p:xfrm>
        <a:graphic>
          <a:graphicData uri="http://schemas.openxmlformats.org/presentationml/2006/ole">
            <mc:AlternateContent xmlns:mc="http://schemas.openxmlformats.org/markup-compatibility/2006">
              <mc:Choice xmlns:v="urn:schemas-microsoft-com:vml" Requires="v">
                <p:oleObj spid="_x0000_s1295" name="Drawing" r:id="rId41" imgW="9529531" imgH="5653088" progId="Canvas.Drawing.X">
                  <p:embed/>
                </p:oleObj>
              </mc:Choice>
              <mc:Fallback>
                <p:oleObj name="Drawing" r:id="rId41" imgW="9529531" imgH="5653088" progId="Canvas.Drawing.X">
                  <p:embed/>
                  <p:pic>
                    <p:nvPicPr>
                      <p:cNvPr id="0" name=""/>
                      <p:cNvPicPr/>
                      <p:nvPr/>
                    </p:nvPicPr>
                    <p:blipFill>
                      <a:blip r:embed="rId42"/>
                      <a:stretch>
                        <a:fillRect/>
                      </a:stretch>
                    </p:blipFill>
                    <p:spPr>
                      <a:xfrm>
                        <a:off x="26744237" y="21312985"/>
                        <a:ext cx="9529763" cy="5653087"/>
                      </a:xfrm>
                      <a:prstGeom prst="rect">
                        <a:avLst/>
                      </a:prstGeom>
                    </p:spPr>
                  </p:pic>
                </p:oleObj>
              </mc:Fallback>
            </mc:AlternateContent>
          </a:graphicData>
        </a:graphic>
      </p:graphicFrame>
      <p:grpSp>
        <p:nvGrpSpPr>
          <p:cNvPr id="258" name="Group 257"/>
          <p:cNvGrpSpPr/>
          <p:nvPr/>
        </p:nvGrpSpPr>
        <p:grpSpPr>
          <a:xfrm>
            <a:off x="24992179" y="27609902"/>
            <a:ext cx="12420410" cy="5775029"/>
            <a:chOff x="0" y="498694"/>
            <a:chExt cx="12420410" cy="5775029"/>
          </a:xfrm>
        </p:grpSpPr>
        <p:sp>
          <p:nvSpPr>
            <p:cNvPr id="259" name="TextBox 258"/>
            <p:cNvSpPr txBox="1"/>
            <p:nvPr/>
          </p:nvSpPr>
          <p:spPr>
            <a:xfrm>
              <a:off x="6299834" y="498694"/>
              <a:ext cx="612057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smtClean="0">
                <a:ln>
                  <a:noFill/>
                </a:ln>
                <a:solidFill>
                  <a:srgbClr val="0070C0"/>
                </a:solidFill>
                <a:effectLst/>
                <a:uLnTx/>
                <a:uFillTx/>
                <a:cs typeface="Times New Roman" panose="02020603050405020304" pitchFamily="18" charset="0"/>
              </a:endParaRPr>
            </a:p>
          </p:txBody>
        </p:sp>
        <p:sp>
          <p:nvSpPr>
            <p:cNvPr id="260" name="TextBox 259">
              <a:extLst>
                <a:ext uri="{FF2B5EF4-FFF2-40B4-BE49-F238E27FC236}">
                  <a16:creationId xmlns:a16="http://schemas.microsoft.com/office/drawing/2014/main" id="{A8DF6796-C123-4C69-A988-96C393603921}"/>
                </a:ext>
              </a:extLst>
            </p:cNvPr>
            <p:cNvSpPr txBox="1"/>
            <p:nvPr/>
          </p:nvSpPr>
          <p:spPr>
            <a:xfrm>
              <a:off x="0" y="695883"/>
              <a:ext cx="12188952" cy="5577840"/>
            </a:xfrm>
            <a:prstGeom prst="rect">
              <a:avLst/>
            </a:prstGeom>
            <a:solidFill>
              <a:srgbClr val="ED7D31"/>
            </a:solidFill>
            <a:ln w="19050" cap="flat" cmpd="sng" algn="ctr">
              <a:solidFill>
                <a:sysClr val="window" lastClr="FFFFFF"/>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4572" b="1" i="0" u="none" strike="noStrike" kern="0" cap="none" spc="0" normalizeH="0" baseline="0" noProof="0" smtClean="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4572" b="1" i="0" u="none" strike="noStrike" kern="0" cap="none" spc="0" normalizeH="0" baseline="0" noProof="0" smtClean="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4572" b="1" i="0" u="none" strike="noStrike" kern="0" cap="none" spc="0" normalizeH="0" baseline="0" noProof="0" smtClean="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4572" b="1" i="0" u="none" strike="noStrike" kern="0" cap="none" spc="0" normalizeH="0" baseline="0" noProof="0" smtClean="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4572"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261" name="TextBox 260"/>
            <p:cNvSpPr txBox="1"/>
            <p:nvPr/>
          </p:nvSpPr>
          <p:spPr>
            <a:xfrm>
              <a:off x="152586" y="5469238"/>
              <a:ext cx="598998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Plot of etching rate of silicon with H concentration from </a:t>
              </a:r>
              <a:r>
                <a:rPr kumimoji="0" lang="en-US" sz="20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Paramasivan</a:t>
              </a:r>
              <a:r>
                <a:rPr kumimoji="0" lang="en-US" sz="20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et al. (2018) LPSC.</a:t>
              </a:r>
            </a:p>
          </p:txBody>
        </p:sp>
        <p:pic>
          <p:nvPicPr>
            <p:cNvPr id="262" name="Picture 261"/>
            <p:cNvPicPr>
              <a:picLocks noChangeAspect="1"/>
            </p:cNvPicPr>
            <p:nvPr/>
          </p:nvPicPr>
          <p:blipFill>
            <a:blip r:embed="rId43"/>
            <a:stretch>
              <a:fillRect/>
            </a:stretch>
          </p:blipFill>
          <p:spPr>
            <a:xfrm>
              <a:off x="159730" y="808183"/>
              <a:ext cx="6133945" cy="4565374"/>
            </a:xfrm>
            <a:prstGeom prst="rect">
              <a:avLst/>
            </a:prstGeom>
          </p:spPr>
        </p:pic>
        <p:sp>
          <p:nvSpPr>
            <p:cNvPr id="263" name="Rectangle 262"/>
            <p:cNvSpPr/>
            <p:nvPr/>
          </p:nvSpPr>
          <p:spPr>
            <a:xfrm>
              <a:off x="6453405" y="554268"/>
              <a:ext cx="5588144" cy="563231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4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Knowledge of the damage observed in TEM of Genesis silicon can directly effect the properties of the silicon.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4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Example (left), etching of the sample surface for the purpose of cleaning was shown to be directly proportional to the H implant profile as calculated by SRIM. Retention of specific SW elements may also be affected by radiation damage.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24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2400" b="0" i="0" u="none" strike="noStrike" kern="0" cap="none" spc="0" normalizeH="0" baseline="0" noProof="0" dirty="0" err="1" smtClean="0">
                  <a:ln>
                    <a:noFill/>
                  </a:ln>
                  <a:solidFill>
                    <a:prstClr val="white"/>
                  </a:solidFill>
                  <a:effectLst/>
                  <a:uLnTx/>
                  <a:uFillTx/>
                  <a:latin typeface="Times New Roman" panose="02020603050405020304" pitchFamily="18" charset="0"/>
                  <a:cs typeface="Times New Roman" panose="02020603050405020304" pitchFamily="18" charset="0"/>
                </a:rPr>
                <a:t>Ellipsometry</a:t>
              </a:r>
              <a:r>
                <a:rPr kumimoji="0" lang="en-IN" sz="2400" b="0" i="0" u="none" strike="noStrike" kern="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rPr>
                <a:t> has the potential for selecting samples for PI to meet specific cleaning and analysis needs.</a:t>
              </a:r>
              <a:endParaRPr kumimoji="0" lang="en-US" sz="2400" b="0" i="0" u="none" strike="noStrike" kern="0" cap="none" spc="0" normalizeH="0" baseline="0" noProof="0" dirty="0" smtClean="0">
                <a:ln>
                  <a:noFill/>
                </a:ln>
                <a:solidFill>
                  <a:prstClr val="white"/>
                </a:solidFill>
                <a:effectLst/>
                <a:uLnTx/>
                <a:uFillTx/>
              </a:endParaRPr>
            </a:p>
          </p:txBody>
        </p:sp>
      </p:grpSp>
      <p:sp>
        <p:nvSpPr>
          <p:cNvPr id="25" name="TextBox 24"/>
          <p:cNvSpPr txBox="1"/>
          <p:nvPr/>
        </p:nvSpPr>
        <p:spPr>
          <a:xfrm>
            <a:off x="16696005" y="4734102"/>
            <a:ext cx="3192195" cy="646331"/>
          </a:xfrm>
          <a:prstGeom prst="rect">
            <a:avLst/>
          </a:prstGeom>
          <a:noFill/>
        </p:spPr>
        <p:txBody>
          <a:bodyPr wrap="square" rtlCol="0">
            <a:spAutoFit/>
          </a:bodyPr>
          <a:lstStyle/>
          <a:p>
            <a:r>
              <a:rPr lang="en-US" dirty="0"/>
              <a:t>B</a:t>
            </a:r>
            <a:r>
              <a:rPr lang="en-US" dirty="0" smtClean="0"/>
              <a:t>ulk solar wind silicon, CZ</a:t>
            </a:r>
          </a:p>
          <a:p>
            <a:r>
              <a:rPr lang="en-US" dirty="0" smtClean="0"/>
              <a:t>61202</a:t>
            </a:r>
            <a:endParaRPr lang="en-US" dirty="0"/>
          </a:p>
        </p:txBody>
      </p:sp>
      <p:sp>
        <p:nvSpPr>
          <p:cNvPr id="264" name="TextBox 263"/>
          <p:cNvSpPr txBox="1"/>
          <p:nvPr/>
        </p:nvSpPr>
        <p:spPr>
          <a:xfrm>
            <a:off x="29413983" y="4791113"/>
            <a:ext cx="3192195" cy="646331"/>
          </a:xfrm>
          <a:prstGeom prst="rect">
            <a:avLst/>
          </a:prstGeom>
          <a:noFill/>
        </p:spPr>
        <p:txBody>
          <a:bodyPr wrap="square" rtlCol="0">
            <a:spAutoFit/>
          </a:bodyPr>
          <a:lstStyle/>
          <a:p>
            <a:r>
              <a:rPr lang="en-US" dirty="0"/>
              <a:t>B</a:t>
            </a:r>
            <a:r>
              <a:rPr lang="en-US" dirty="0" smtClean="0"/>
              <a:t>ulk solar wind silicon, CZ</a:t>
            </a:r>
          </a:p>
          <a:p>
            <a:r>
              <a:rPr lang="en-US" dirty="0" smtClean="0"/>
              <a:t>60208</a:t>
            </a:r>
            <a:endParaRPr lang="en-US" dirty="0"/>
          </a:p>
        </p:txBody>
      </p:sp>
      <p:sp>
        <p:nvSpPr>
          <p:cNvPr id="27" name="TextBox 26"/>
          <p:cNvSpPr txBox="1"/>
          <p:nvPr/>
        </p:nvSpPr>
        <p:spPr>
          <a:xfrm>
            <a:off x="26466514" y="20171968"/>
            <a:ext cx="3400852" cy="954107"/>
          </a:xfrm>
          <a:prstGeom prst="rect">
            <a:avLst/>
          </a:prstGeom>
          <a:noFill/>
        </p:spPr>
        <p:txBody>
          <a:bodyPr wrap="square" rtlCol="0">
            <a:spAutoFit/>
          </a:bodyPr>
          <a:lstStyle/>
          <a:p>
            <a:r>
              <a:rPr lang="en-US" sz="2800" b="1" dirty="0" smtClean="0"/>
              <a:t>Compare 61202 and 60208 structure</a:t>
            </a:r>
            <a:endParaRPr lang="en-US" sz="2800" b="1" dirty="0"/>
          </a:p>
        </p:txBody>
      </p:sp>
      <p:sp>
        <p:nvSpPr>
          <p:cNvPr id="29" name="TextBox 28"/>
          <p:cNvSpPr txBox="1"/>
          <p:nvPr/>
        </p:nvSpPr>
        <p:spPr>
          <a:xfrm>
            <a:off x="30550085" y="20182906"/>
            <a:ext cx="1074809" cy="369332"/>
          </a:xfrm>
          <a:prstGeom prst="rect">
            <a:avLst/>
          </a:prstGeom>
          <a:noFill/>
        </p:spPr>
        <p:txBody>
          <a:bodyPr wrap="square" rtlCol="0">
            <a:spAutoFit/>
          </a:bodyPr>
          <a:lstStyle/>
          <a:p>
            <a:r>
              <a:rPr lang="en-US" dirty="0" smtClean="0"/>
              <a:t>60208</a:t>
            </a:r>
            <a:endParaRPr lang="en-US" dirty="0"/>
          </a:p>
        </p:txBody>
      </p:sp>
      <p:sp>
        <p:nvSpPr>
          <p:cNvPr id="265" name="TextBox 264"/>
          <p:cNvSpPr txBox="1"/>
          <p:nvPr/>
        </p:nvSpPr>
        <p:spPr>
          <a:xfrm>
            <a:off x="33045635" y="20754406"/>
            <a:ext cx="1074809" cy="369332"/>
          </a:xfrm>
          <a:prstGeom prst="rect">
            <a:avLst/>
          </a:prstGeom>
          <a:noFill/>
        </p:spPr>
        <p:txBody>
          <a:bodyPr wrap="square" rtlCol="0">
            <a:spAutoFit/>
          </a:bodyPr>
          <a:lstStyle/>
          <a:p>
            <a:r>
              <a:rPr lang="en-US" dirty="0" smtClean="0"/>
              <a:t>61202</a:t>
            </a:r>
            <a:endParaRPr lang="en-US" dirty="0"/>
          </a:p>
        </p:txBody>
      </p:sp>
      <p:sp>
        <p:nvSpPr>
          <p:cNvPr id="266" name="TextBox 265"/>
          <p:cNvSpPr txBox="1"/>
          <p:nvPr/>
        </p:nvSpPr>
        <p:spPr>
          <a:xfrm>
            <a:off x="33063254" y="25395623"/>
            <a:ext cx="1074809" cy="369332"/>
          </a:xfrm>
          <a:prstGeom prst="rect">
            <a:avLst/>
          </a:prstGeom>
          <a:noFill/>
        </p:spPr>
        <p:txBody>
          <a:bodyPr wrap="square" rtlCol="0">
            <a:spAutoFit/>
          </a:bodyPr>
          <a:lstStyle/>
          <a:p>
            <a:r>
              <a:rPr lang="en-US" dirty="0" smtClean="0"/>
              <a:t>60208</a:t>
            </a:r>
            <a:endParaRPr lang="en-US" dirty="0"/>
          </a:p>
        </p:txBody>
      </p:sp>
      <p:sp>
        <p:nvSpPr>
          <p:cNvPr id="267" name="TextBox 266"/>
          <p:cNvSpPr txBox="1"/>
          <p:nvPr/>
        </p:nvSpPr>
        <p:spPr>
          <a:xfrm>
            <a:off x="28189274" y="25686595"/>
            <a:ext cx="1074809" cy="369332"/>
          </a:xfrm>
          <a:prstGeom prst="rect">
            <a:avLst/>
          </a:prstGeom>
          <a:noFill/>
        </p:spPr>
        <p:txBody>
          <a:bodyPr wrap="square" rtlCol="0">
            <a:spAutoFit/>
          </a:bodyPr>
          <a:lstStyle/>
          <a:p>
            <a:r>
              <a:rPr lang="en-US" dirty="0" smtClean="0"/>
              <a:t>61202</a:t>
            </a:r>
            <a:endParaRPr lang="en-US" dirty="0"/>
          </a:p>
        </p:txBody>
      </p:sp>
      <p:cxnSp>
        <p:nvCxnSpPr>
          <p:cNvPr id="31" name="Straight Connector 30"/>
          <p:cNvCxnSpPr/>
          <p:nvPr/>
        </p:nvCxnSpPr>
        <p:spPr>
          <a:xfrm>
            <a:off x="24688800" y="5057267"/>
            <a:ext cx="0" cy="21460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841200" y="5118227"/>
            <a:ext cx="0" cy="214603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683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2081</TotalTime>
  <Words>1683</Words>
  <Application>Microsoft Office PowerPoint</Application>
  <PresentationFormat>Custom</PresentationFormat>
  <Paragraphs>397</Paragraphs>
  <Slides>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vt:i4>
      </vt:variant>
    </vt:vector>
  </HeadingPairs>
  <TitlesOfParts>
    <vt:vector size="8" baseType="lpstr">
      <vt:lpstr>Arial</vt:lpstr>
      <vt:lpstr>Calibri</vt:lpstr>
      <vt:lpstr>Calibri Light</vt:lpstr>
      <vt:lpstr>Times New Roman</vt:lpstr>
      <vt:lpstr>Office Theme</vt:lpstr>
      <vt:lpstr>SPW 12.0 Graph</vt:lpstr>
      <vt:lpstr>Drawing</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Allton, Judith H. (JSC-XI211)</dc:creator>
  <cp:lastModifiedBy>Allton, Judith H. (JSC-XI211)</cp:lastModifiedBy>
  <cp:revision>80</cp:revision>
  <dcterms:created xsi:type="dcterms:W3CDTF">2019-03-11T22:30:57Z</dcterms:created>
  <dcterms:modified xsi:type="dcterms:W3CDTF">2019-03-19T00:03:31Z</dcterms:modified>
</cp:coreProperties>
</file>