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40233600" cy="40233600"/>
  <p:notesSz cx="39404925" cy="39404925"/>
  <p:defaultTextStyle>
    <a:defPPr>
      <a:defRPr lang="en-US"/>
    </a:defPPr>
    <a:lvl1pPr marL="0" algn="l" defTabSz="4598060" rtl="0" eaLnBrk="1" latinLnBrk="0" hangingPunct="1">
      <a:defRPr sz="9051" kern="1200">
        <a:solidFill>
          <a:schemeClr val="tx1"/>
        </a:solidFill>
        <a:latin typeface="+mn-lt"/>
        <a:ea typeface="+mn-ea"/>
        <a:cs typeface="+mn-cs"/>
      </a:defRPr>
    </a:lvl1pPr>
    <a:lvl2pPr marL="2299030" algn="l" defTabSz="4598060" rtl="0" eaLnBrk="1" latinLnBrk="0" hangingPunct="1">
      <a:defRPr sz="9051" kern="1200">
        <a:solidFill>
          <a:schemeClr val="tx1"/>
        </a:solidFill>
        <a:latin typeface="+mn-lt"/>
        <a:ea typeface="+mn-ea"/>
        <a:cs typeface="+mn-cs"/>
      </a:defRPr>
    </a:lvl2pPr>
    <a:lvl3pPr marL="4598060" algn="l" defTabSz="4598060" rtl="0" eaLnBrk="1" latinLnBrk="0" hangingPunct="1">
      <a:defRPr sz="9051" kern="1200">
        <a:solidFill>
          <a:schemeClr val="tx1"/>
        </a:solidFill>
        <a:latin typeface="+mn-lt"/>
        <a:ea typeface="+mn-ea"/>
        <a:cs typeface="+mn-cs"/>
      </a:defRPr>
    </a:lvl3pPr>
    <a:lvl4pPr marL="6897091" algn="l" defTabSz="4598060" rtl="0" eaLnBrk="1" latinLnBrk="0" hangingPunct="1">
      <a:defRPr sz="9051" kern="1200">
        <a:solidFill>
          <a:schemeClr val="tx1"/>
        </a:solidFill>
        <a:latin typeface="+mn-lt"/>
        <a:ea typeface="+mn-ea"/>
        <a:cs typeface="+mn-cs"/>
      </a:defRPr>
    </a:lvl4pPr>
    <a:lvl5pPr marL="9196121" algn="l" defTabSz="4598060" rtl="0" eaLnBrk="1" latinLnBrk="0" hangingPunct="1">
      <a:defRPr sz="9051" kern="1200">
        <a:solidFill>
          <a:schemeClr val="tx1"/>
        </a:solidFill>
        <a:latin typeface="+mn-lt"/>
        <a:ea typeface="+mn-ea"/>
        <a:cs typeface="+mn-cs"/>
      </a:defRPr>
    </a:lvl5pPr>
    <a:lvl6pPr marL="11495151" algn="l" defTabSz="4598060" rtl="0" eaLnBrk="1" latinLnBrk="0" hangingPunct="1">
      <a:defRPr sz="9051" kern="1200">
        <a:solidFill>
          <a:schemeClr val="tx1"/>
        </a:solidFill>
        <a:latin typeface="+mn-lt"/>
        <a:ea typeface="+mn-ea"/>
        <a:cs typeface="+mn-cs"/>
      </a:defRPr>
    </a:lvl6pPr>
    <a:lvl7pPr marL="13794181" algn="l" defTabSz="4598060" rtl="0" eaLnBrk="1" latinLnBrk="0" hangingPunct="1">
      <a:defRPr sz="9051" kern="1200">
        <a:solidFill>
          <a:schemeClr val="tx1"/>
        </a:solidFill>
        <a:latin typeface="+mn-lt"/>
        <a:ea typeface="+mn-ea"/>
        <a:cs typeface="+mn-cs"/>
      </a:defRPr>
    </a:lvl7pPr>
    <a:lvl8pPr marL="16093211" algn="l" defTabSz="4598060" rtl="0" eaLnBrk="1" latinLnBrk="0" hangingPunct="1">
      <a:defRPr sz="9051" kern="1200">
        <a:solidFill>
          <a:schemeClr val="tx1"/>
        </a:solidFill>
        <a:latin typeface="+mn-lt"/>
        <a:ea typeface="+mn-ea"/>
        <a:cs typeface="+mn-cs"/>
      </a:defRPr>
    </a:lvl8pPr>
    <a:lvl9pPr marL="18392242" algn="l" defTabSz="4598060" rtl="0" eaLnBrk="1" latinLnBrk="0" hangingPunct="1">
      <a:defRPr sz="905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000066"/>
    <a:srgbClr val="000F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93" autoAdjust="0"/>
    <p:restoredTop sz="94660"/>
  </p:normalViewPr>
  <p:slideViewPr>
    <p:cSldViewPr snapToGrid="0">
      <p:cViewPr varScale="1">
        <p:scale>
          <a:sx n="22" d="100"/>
          <a:sy n="22" d="100"/>
        </p:scale>
        <p:origin x="1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5" Type="http://schemas.openxmlformats.org/officeDocument/2006/relationships/image" Target="../media/image5.wmf"/><Relationship Id="rId4"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6584530"/>
            <a:ext cx="34198560" cy="14007253"/>
          </a:xfrm>
        </p:spPr>
        <p:txBody>
          <a:bodyPr anchor="b"/>
          <a:lstStyle>
            <a:lvl1pPr algn="ctr">
              <a:defRPr sz="26400"/>
            </a:lvl1pPr>
          </a:lstStyle>
          <a:p>
            <a:r>
              <a:rPr lang="en-US" smtClean="0"/>
              <a:t>Click to edit Master title style</a:t>
            </a:r>
            <a:endParaRPr lang="en-US" dirty="0"/>
          </a:p>
        </p:txBody>
      </p:sp>
      <p:sp>
        <p:nvSpPr>
          <p:cNvPr id="3" name="Subtitle 2"/>
          <p:cNvSpPr>
            <a:spLocks noGrp="1"/>
          </p:cNvSpPr>
          <p:nvPr>
            <p:ph type="subTitle" idx="1"/>
          </p:nvPr>
        </p:nvSpPr>
        <p:spPr>
          <a:xfrm>
            <a:off x="5029200" y="21131956"/>
            <a:ext cx="30175200" cy="9713804"/>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159B92-054E-4E66-BD2B-5245E9A01BA8}" type="datetimeFigureOut">
              <a:rPr lang="en-US" smtClean="0"/>
              <a:t>3/18/2016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B99F4-AE73-4FDD-BB6E-9A7C858EF4EC}" type="slidenum">
              <a:rPr lang="en-US" smtClean="0"/>
              <a:t>‹#›</a:t>
            </a:fld>
            <a:endParaRPr lang="en-US"/>
          </a:p>
        </p:txBody>
      </p:sp>
    </p:spTree>
    <p:extLst>
      <p:ext uri="{BB962C8B-B14F-4D97-AF65-F5344CB8AC3E}">
        <p14:creationId xmlns:p14="http://schemas.microsoft.com/office/powerpoint/2010/main" val="1079060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159B92-054E-4E66-BD2B-5245E9A01BA8}" type="datetimeFigureOut">
              <a:rPr lang="en-US" smtClean="0"/>
              <a:t>3/18/2016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B99F4-AE73-4FDD-BB6E-9A7C858EF4EC}" type="slidenum">
              <a:rPr lang="en-US" smtClean="0"/>
              <a:t>‹#›</a:t>
            </a:fld>
            <a:endParaRPr lang="en-US"/>
          </a:p>
        </p:txBody>
      </p:sp>
    </p:spTree>
    <p:extLst>
      <p:ext uri="{BB962C8B-B14F-4D97-AF65-F5344CB8AC3E}">
        <p14:creationId xmlns:p14="http://schemas.microsoft.com/office/powerpoint/2010/main" val="213303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2142067"/>
            <a:ext cx="8675370" cy="3409611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766062" y="2142067"/>
            <a:ext cx="25523190" cy="340961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159B92-054E-4E66-BD2B-5245E9A01BA8}" type="datetimeFigureOut">
              <a:rPr lang="en-US" smtClean="0"/>
              <a:t>3/18/2016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B99F4-AE73-4FDD-BB6E-9A7C858EF4EC}" type="slidenum">
              <a:rPr lang="en-US" smtClean="0"/>
              <a:t>‹#›</a:t>
            </a:fld>
            <a:endParaRPr lang="en-US"/>
          </a:p>
        </p:txBody>
      </p:sp>
    </p:spTree>
    <p:extLst>
      <p:ext uri="{BB962C8B-B14F-4D97-AF65-F5344CB8AC3E}">
        <p14:creationId xmlns:p14="http://schemas.microsoft.com/office/powerpoint/2010/main" val="4222548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159B92-054E-4E66-BD2B-5245E9A01BA8}" type="datetimeFigureOut">
              <a:rPr lang="en-US" smtClean="0"/>
              <a:t>3/18/2016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B99F4-AE73-4FDD-BB6E-9A7C858EF4EC}" type="slidenum">
              <a:rPr lang="en-US" smtClean="0"/>
              <a:t>‹#›</a:t>
            </a:fld>
            <a:endParaRPr lang="en-US"/>
          </a:p>
        </p:txBody>
      </p:sp>
    </p:spTree>
    <p:extLst>
      <p:ext uri="{BB962C8B-B14F-4D97-AF65-F5344CB8AC3E}">
        <p14:creationId xmlns:p14="http://schemas.microsoft.com/office/powerpoint/2010/main" val="1682498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10030472"/>
            <a:ext cx="34701480" cy="16736057"/>
          </a:xfrm>
        </p:spPr>
        <p:txBody>
          <a:bodyPr anchor="b"/>
          <a:lstStyle>
            <a:lvl1pPr>
              <a:defRPr sz="26400"/>
            </a:lvl1pPr>
          </a:lstStyle>
          <a:p>
            <a:r>
              <a:rPr lang="en-US" smtClean="0"/>
              <a:t>Click to edit Master title style</a:t>
            </a:r>
            <a:endParaRPr lang="en-US" dirty="0"/>
          </a:p>
        </p:txBody>
      </p:sp>
      <p:sp>
        <p:nvSpPr>
          <p:cNvPr id="3" name="Text Placeholder 2"/>
          <p:cNvSpPr>
            <a:spLocks noGrp="1"/>
          </p:cNvSpPr>
          <p:nvPr>
            <p:ph type="body" idx="1"/>
          </p:nvPr>
        </p:nvSpPr>
        <p:spPr>
          <a:xfrm>
            <a:off x="2745107" y="26924858"/>
            <a:ext cx="34701480" cy="8801097"/>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159B92-054E-4E66-BD2B-5245E9A01BA8}" type="datetimeFigureOut">
              <a:rPr lang="en-US" smtClean="0"/>
              <a:t>3/18/2016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B99F4-AE73-4FDD-BB6E-9A7C858EF4EC}" type="slidenum">
              <a:rPr lang="en-US" smtClean="0"/>
              <a:t>‹#›</a:t>
            </a:fld>
            <a:endParaRPr lang="en-US"/>
          </a:p>
        </p:txBody>
      </p:sp>
    </p:spTree>
    <p:extLst>
      <p:ext uri="{BB962C8B-B14F-4D97-AF65-F5344CB8AC3E}">
        <p14:creationId xmlns:p14="http://schemas.microsoft.com/office/powerpoint/2010/main" val="1636439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766060" y="10710333"/>
            <a:ext cx="17099280" cy="25527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0368260" y="10710333"/>
            <a:ext cx="17099280" cy="25527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159B92-054E-4E66-BD2B-5245E9A01BA8}" type="datetimeFigureOut">
              <a:rPr lang="en-US" smtClean="0"/>
              <a:t>3/18/2016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B99F4-AE73-4FDD-BB6E-9A7C858EF4EC}" type="slidenum">
              <a:rPr lang="en-US" smtClean="0"/>
              <a:t>‹#›</a:t>
            </a:fld>
            <a:endParaRPr lang="en-US"/>
          </a:p>
        </p:txBody>
      </p:sp>
    </p:spTree>
    <p:extLst>
      <p:ext uri="{BB962C8B-B14F-4D97-AF65-F5344CB8AC3E}">
        <p14:creationId xmlns:p14="http://schemas.microsoft.com/office/powerpoint/2010/main" val="367142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2142076"/>
            <a:ext cx="34701480" cy="7776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771305" y="9862823"/>
            <a:ext cx="17020696" cy="4833617"/>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smtClean="0"/>
              <a:t>Click to edit Master text styles</a:t>
            </a:r>
          </a:p>
        </p:txBody>
      </p:sp>
      <p:sp>
        <p:nvSpPr>
          <p:cNvPr id="4" name="Content Placeholder 3"/>
          <p:cNvSpPr>
            <a:spLocks noGrp="1"/>
          </p:cNvSpPr>
          <p:nvPr>
            <p:ph sz="half" idx="2"/>
          </p:nvPr>
        </p:nvSpPr>
        <p:spPr>
          <a:xfrm>
            <a:off x="2771305" y="14696440"/>
            <a:ext cx="17020696" cy="21616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0368262" y="9862823"/>
            <a:ext cx="17104520" cy="4833617"/>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smtClean="0"/>
              <a:t>Click to edit Master text styles</a:t>
            </a:r>
          </a:p>
        </p:txBody>
      </p:sp>
      <p:sp>
        <p:nvSpPr>
          <p:cNvPr id="6" name="Content Placeholder 5"/>
          <p:cNvSpPr>
            <a:spLocks noGrp="1"/>
          </p:cNvSpPr>
          <p:nvPr>
            <p:ph sz="quarter" idx="4"/>
          </p:nvPr>
        </p:nvSpPr>
        <p:spPr>
          <a:xfrm>
            <a:off x="20368262" y="14696440"/>
            <a:ext cx="17104520" cy="21616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159B92-054E-4E66-BD2B-5245E9A01BA8}" type="datetimeFigureOut">
              <a:rPr lang="en-US" smtClean="0"/>
              <a:t>3/18/2016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2B99F4-AE73-4FDD-BB6E-9A7C858EF4EC}" type="slidenum">
              <a:rPr lang="en-US" smtClean="0"/>
              <a:t>‹#›</a:t>
            </a:fld>
            <a:endParaRPr lang="en-US"/>
          </a:p>
        </p:txBody>
      </p:sp>
    </p:spTree>
    <p:extLst>
      <p:ext uri="{BB962C8B-B14F-4D97-AF65-F5344CB8AC3E}">
        <p14:creationId xmlns:p14="http://schemas.microsoft.com/office/powerpoint/2010/main" val="334411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159B92-054E-4E66-BD2B-5245E9A01BA8}" type="datetimeFigureOut">
              <a:rPr lang="en-US" smtClean="0"/>
              <a:t>3/18/2016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2B99F4-AE73-4FDD-BB6E-9A7C858EF4EC}" type="slidenum">
              <a:rPr lang="en-US" smtClean="0"/>
              <a:t>‹#›</a:t>
            </a:fld>
            <a:endParaRPr lang="en-US"/>
          </a:p>
        </p:txBody>
      </p:sp>
    </p:spTree>
    <p:extLst>
      <p:ext uri="{BB962C8B-B14F-4D97-AF65-F5344CB8AC3E}">
        <p14:creationId xmlns:p14="http://schemas.microsoft.com/office/powerpoint/2010/main" val="412247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159B92-054E-4E66-BD2B-5245E9A01BA8}" type="datetimeFigureOut">
              <a:rPr lang="en-US" smtClean="0"/>
              <a:t>3/18/2016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2B99F4-AE73-4FDD-BB6E-9A7C858EF4EC}" type="slidenum">
              <a:rPr lang="en-US" smtClean="0"/>
              <a:t>‹#›</a:t>
            </a:fld>
            <a:endParaRPr lang="en-US"/>
          </a:p>
        </p:txBody>
      </p:sp>
    </p:spTree>
    <p:extLst>
      <p:ext uri="{BB962C8B-B14F-4D97-AF65-F5344CB8AC3E}">
        <p14:creationId xmlns:p14="http://schemas.microsoft.com/office/powerpoint/2010/main" val="192467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682240"/>
            <a:ext cx="12976383" cy="9387840"/>
          </a:xfrm>
        </p:spPr>
        <p:txBody>
          <a:bodyPr anchor="b"/>
          <a:lstStyle>
            <a:lvl1pPr>
              <a:defRPr sz="14080"/>
            </a:lvl1pPr>
          </a:lstStyle>
          <a:p>
            <a:r>
              <a:rPr lang="en-US" smtClean="0"/>
              <a:t>Click to edit Master title style</a:t>
            </a:r>
            <a:endParaRPr lang="en-US" dirty="0"/>
          </a:p>
        </p:txBody>
      </p:sp>
      <p:sp>
        <p:nvSpPr>
          <p:cNvPr id="3" name="Content Placeholder 2"/>
          <p:cNvSpPr>
            <a:spLocks noGrp="1"/>
          </p:cNvSpPr>
          <p:nvPr>
            <p:ph idx="1"/>
          </p:nvPr>
        </p:nvSpPr>
        <p:spPr>
          <a:xfrm>
            <a:off x="17104520" y="5792902"/>
            <a:ext cx="20368260" cy="28591933"/>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771301" y="12070080"/>
            <a:ext cx="12976383" cy="22361316"/>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159B92-054E-4E66-BD2B-5245E9A01BA8}" type="datetimeFigureOut">
              <a:rPr lang="en-US" smtClean="0"/>
              <a:t>3/18/2016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B99F4-AE73-4FDD-BB6E-9A7C858EF4EC}" type="slidenum">
              <a:rPr lang="en-US" smtClean="0"/>
              <a:t>‹#›</a:t>
            </a:fld>
            <a:endParaRPr lang="en-US"/>
          </a:p>
        </p:txBody>
      </p:sp>
    </p:spTree>
    <p:extLst>
      <p:ext uri="{BB962C8B-B14F-4D97-AF65-F5344CB8AC3E}">
        <p14:creationId xmlns:p14="http://schemas.microsoft.com/office/powerpoint/2010/main" val="3333762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682240"/>
            <a:ext cx="12976383" cy="9387840"/>
          </a:xfrm>
        </p:spPr>
        <p:txBody>
          <a:bodyPr anchor="b"/>
          <a:lstStyle>
            <a:lvl1pPr>
              <a:defRPr sz="1408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104520" y="5792902"/>
            <a:ext cx="20368260" cy="28591933"/>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smtClean="0"/>
              <a:t>Click icon to add picture</a:t>
            </a:r>
            <a:endParaRPr lang="en-US" dirty="0"/>
          </a:p>
        </p:txBody>
      </p:sp>
      <p:sp>
        <p:nvSpPr>
          <p:cNvPr id="4" name="Text Placeholder 3"/>
          <p:cNvSpPr>
            <a:spLocks noGrp="1"/>
          </p:cNvSpPr>
          <p:nvPr>
            <p:ph type="body" sz="half" idx="2"/>
          </p:nvPr>
        </p:nvSpPr>
        <p:spPr>
          <a:xfrm>
            <a:off x="2771301" y="12070080"/>
            <a:ext cx="12976383" cy="22361316"/>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159B92-054E-4E66-BD2B-5245E9A01BA8}" type="datetimeFigureOut">
              <a:rPr lang="en-US" smtClean="0"/>
              <a:t>3/18/2016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B99F4-AE73-4FDD-BB6E-9A7C858EF4EC}" type="slidenum">
              <a:rPr lang="en-US" smtClean="0"/>
              <a:t>‹#›</a:t>
            </a:fld>
            <a:endParaRPr lang="en-US"/>
          </a:p>
        </p:txBody>
      </p:sp>
    </p:spTree>
    <p:extLst>
      <p:ext uri="{BB962C8B-B14F-4D97-AF65-F5344CB8AC3E}">
        <p14:creationId xmlns:p14="http://schemas.microsoft.com/office/powerpoint/2010/main" val="402461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2142076"/>
            <a:ext cx="34701480" cy="7776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6060" y="10710333"/>
            <a:ext cx="34701480" cy="255278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6060" y="37290595"/>
            <a:ext cx="9052560" cy="2142067"/>
          </a:xfrm>
          <a:prstGeom prst="rect">
            <a:avLst/>
          </a:prstGeom>
        </p:spPr>
        <p:txBody>
          <a:bodyPr vert="horz" lIns="91440" tIns="45720" rIns="91440" bIns="45720" rtlCol="0" anchor="ctr"/>
          <a:lstStyle>
            <a:lvl1pPr algn="l">
              <a:defRPr sz="5280">
                <a:solidFill>
                  <a:schemeClr val="tx1">
                    <a:tint val="75000"/>
                  </a:schemeClr>
                </a:solidFill>
              </a:defRPr>
            </a:lvl1pPr>
          </a:lstStyle>
          <a:p>
            <a:fld id="{50159B92-054E-4E66-BD2B-5245E9A01BA8}" type="datetimeFigureOut">
              <a:rPr lang="en-US" smtClean="0"/>
              <a:t>3/18/2016</a:t>
            </a:fld>
            <a:endParaRPr lang="en-US"/>
          </a:p>
        </p:txBody>
      </p:sp>
      <p:sp>
        <p:nvSpPr>
          <p:cNvPr id="5" name="Footer Placeholder 4"/>
          <p:cNvSpPr>
            <a:spLocks noGrp="1"/>
          </p:cNvSpPr>
          <p:nvPr>
            <p:ph type="ftr" sz="quarter" idx="3"/>
          </p:nvPr>
        </p:nvSpPr>
        <p:spPr>
          <a:xfrm>
            <a:off x="13327380" y="37290595"/>
            <a:ext cx="13578840" cy="2142067"/>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37290595"/>
            <a:ext cx="9052560" cy="2142067"/>
          </a:xfrm>
          <a:prstGeom prst="rect">
            <a:avLst/>
          </a:prstGeom>
        </p:spPr>
        <p:txBody>
          <a:bodyPr vert="horz" lIns="91440" tIns="45720" rIns="91440" bIns="45720" rtlCol="0" anchor="ctr"/>
          <a:lstStyle>
            <a:lvl1pPr algn="r">
              <a:defRPr sz="5280">
                <a:solidFill>
                  <a:schemeClr val="tx1">
                    <a:tint val="75000"/>
                  </a:schemeClr>
                </a:solidFill>
              </a:defRPr>
            </a:lvl1pPr>
          </a:lstStyle>
          <a:p>
            <a:fld id="{E92B99F4-AE73-4FDD-BB6E-9A7C858EF4EC}" type="slidenum">
              <a:rPr lang="en-US" smtClean="0"/>
              <a:t>‹#›</a:t>
            </a:fld>
            <a:endParaRPr lang="en-US"/>
          </a:p>
        </p:txBody>
      </p:sp>
    </p:spTree>
    <p:extLst>
      <p:ext uri="{BB962C8B-B14F-4D97-AF65-F5344CB8AC3E}">
        <p14:creationId xmlns:p14="http://schemas.microsoft.com/office/powerpoint/2010/main" val="14518446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0.jpeg"/><Relationship Id="rId18" Type="http://schemas.openxmlformats.org/officeDocument/2006/relationships/image" Target="../media/image11.jpg"/><Relationship Id="rId3" Type="http://schemas.openxmlformats.org/officeDocument/2006/relationships/hyperlink" Target="http://curator.jsc.nasa.gov/gencatalog/index.cfm" TargetMode="External"/><Relationship Id="rId21" Type="http://schemas.openxmlformats.org/officeDocument/2006/relationships/oleObject" Target="../embeddings/oleObject5.bin"/><Relationship Id="rId7" Type="http://schemas.openxmlformats.org/officeDocument/2006/relationships/image" Target="../media/image8.jpg"/><Relationship Id="rId12" Type="http://schemas.openxmlformats.org/officeDocument/2006/relationships/image" Target="../media/image2.emf"/><Relationship Id="rId17" Type="http://schemas.openxmlformats.org/officeDocument/2006/relationships/image" Target="../media/image4.emf"/><Relationship Id="rId2" Type="http://schemas.openxmlformats.org/officeDocument/2006/relationships/slideLayout" Target="../slideLayouts/slideLayout7.xml"/><Relationship Id="rId16" Type="http://schemas.openxmlformats.org/officeDocument/2006/relationships/oleObject" Target="../embeddings/oleObject4.bin"/><Relationship Id="rId20" Type="http://schemas.openxmlformats.org/officeDocument/2006/relationships/image" Target="../media/image13.emf"/><Relationship Id="rId1" Type="http://schemas.openxmlformats.org/officeDocument/2006/relationships/vmlDrawing" Target="../drawings/vmlDrawing1.vml"/><Relationship Id="rId6" Type="http://schemas.microsoft.com/office/2007/relationships/hdphoto" Target="../media/hdphoto1.wdp"/><Relationship Id="rId11" Type="http://schemas.openxmlformats.org/officeDocument/2006/relationships/oleObject" Target="../embeddings/oleObject2.bin"/><Relationship Id="rId5" Type="http://schemas.openxmlformats.org/officeDocument/2006/relationships/image" Target="../media/image7.png"/><Relationship Id="rId15" Type="http://schemas.openxmlformats.org/officeDocument/2006/relationships/image" Target="../media/image3.emf"/><Relationship Id="rId23" Type="http://schemas.openxmlformats.org/officeDocument/2006/relationships/image" Target="../media/image14.jpeg"/><Relationship Id="rId10" Type="http://schemas.openxmlformats.org/officeDocument/2006/relationships/image" Target="../media/image1.emf"/><Relationship Id="rId19"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oleObject" Target="../embeddings/oleObject1.bin"/><Relationship Id="rId14" Type="http://schemas.openxmlformats.org/officeDocument/2006/relationships/oleObject" Target="../embeddings/oleObject3.bin"/><Relationship Id="rId22" Type="http://schemas.openxmlformats.org/officeDocument/2006/relationships/image" Target="../media/image5.w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Rectangle 5"/>
          <p:cNvSpPr/>
          <p:nvPr/>
        </p:nvSpPr>
        <p:spPr>
          <a:xfrm>
            <a:off x="0" y="0"/>
            <a:ext cx="40185474" cy="5053263"/>
          </a:xfrm>
          <a:prstGeom prst="rect">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t>GENESIS SOLAR WIND SCIENCE CANISTER COMPONENTS CURATED AS POTENTIAL SOLAR WIND COLLECTORS AND REFERENCE CONTAMINATION </a:t>
            </a:r>
            <a:r>
              <a:rPr lang="en-US" sz="8800" b="1" dirty="0" smtClean="0"/>
              <a:t>SOURCES</a:t>
            </a:r>
          </a:p>
          <a:p>
            <a:pPr algn="ctr"/>
            <a:r>
              <a:rPr lang="en-US" sz="5000" dirty="0" smtClean="0">
                <a:latin typeface="Franklin Gothic Book" panose="020B0503020102020204" pitchFamily="34" charset="0"/>
              </a:rPr>
              <a:t>J.H</a:t>
            </a:r>
            <a:r>
              <a:rPr lang="en-US" sz="5000" dirty="0">
                <a:latin typeface="Franklin Gothic Book" panose="020B0503020102020204" pitchFamily="34" charset="0"/>
              </a:rPr>
              <a:t>. </a:t>
            </a:r>
            <a:r>
              <a:rPr lang="en-US" sz="5000" dirty="0" smtClean="0">
                <a:latin typeface="Franklin Gothic Book" panose="020B0503020102020204" pitchFamily="34" charset="0"/>
              </a:rPr>
              <a:t>Allton</a:t>
            </a:r>
            <a:r>
              <a:rPr lang="en-US" sz="5000" baseline="30000" dirty="0" smtClean="0">
                <a:latin typeface="Franklin Gothic Book" panose="020B0503020102020204" pitchFamily="34" charset="0"/>
              </a:rPr>
              <a:t>1</a:t>
            </a:r>
            <a:r>
              <a:rPr lang="en-US" sz="5000" dirty="0" smtClean="0">
                <a:latin typeface="Franklin Gothic Book" panose="020B0503020102020204" pitchFamily="34" charset="0"/>
              </a:rPr>
              <a:t> </a:t>
            </a:r>
            <a:r>
              <a:rPr lang="en-US" sz="5000" dirty="0">
                <a:latin typeface="Franklin Gothic Book" panose="020B0503020102020204" pitchFamily="34" charset="0"/>
              </a:rPr>
              <a:t>K.K</a:t>
            </a:r>
            <a:r>
              <a:rPr lang="en-US" sz="5000" dirty="0" smtClean="0">
                <a:latin typeface="Franklin Gothic Book" panose="020B0503020102020204" pitchFamily="34" charset="0"/>
              </a:rPr>
              <a:t>. Allums</a:t>
            </a:r>
            <a:r>
              <a:rPr lang="en-US" sz="5000" baseline="30000" dirty="0">
                <a:latin typeface="Franklin Gothic Book" panose="020B0503020102020204" pitchFamily="34" charset="0"/>
              </a:rPr>
              <a:t>2</a:t>
            </a:r>
            <a:r>
              <a:rPr lang="en-US" sz="5000" dirty="0" smtClean="0">
                <a:latin typeface="Franklin Gothic Book" panose="020B0503020102020204" pitchFamily="34" charset="0"/>
              </a:rPr>
              <a:t>, C. P.  Gonzalez</a:t>
            </a:r>
            <a:r>
              <a:rPr lang="en-US" sz="5000" baseline="30000" dirty="0" smtClean="0">
                <a:latin typeface="Franklin Gothic Book" panose="020B0503020102020204" pitchFamily="34" charset="0"/>
              </a:rPr>
              <a:t>3</a:t>
            </a:r>
            <a:endParaRPr lang="en-US" sz="5000" dirty="0" smtClean="0">
              <a:latin typeface="Franklin Gothic Book" panose="020B0503020102020204" pitchFamily="34" charset="0"/>
            </a:endParaRPr>
          </a:p>
          <a:p>
            <a:pPr algn="ctr"/>
            <a:r>
              <a:rPr lang="en-US" sz="4000" baseline="30000" dirty="0" smtClean="0">
                <a:latin typeface="Franklin Gothic Book" panose="020B0503020102020204" pitchFamily="34" charset="0"/>
              </a:rPr>
              <a:t>1</a:t>
            </a:r>
            <a:r>
              <a:rPr lang="en-US" sz="4000" dirty="0" smtClean="0">
                <a:latin typeface="Franklin Gothic Book" panose="020B0503020102020204" pitchFamily="34" charset="0"/>
              </a:rPr>
              <a:t>NASA </a:t>
            </a:r>
            <a:r>
              <a:rPr lang="en-US" sz="4000" dirty="0">
                <a:latin typeface="Franklin Gothic Book" panose="020B0503020102020204" pitchFamily="34" charset="0"/>
              </a:rPr>
              <a:t>Johnson Space Center, Houston, TX 77058</a:t>
            </a:r>
          </a:p>
          <a:p>
            <a:pPr algn="ctr"/>
            <a:r>
              <a:rPr lang="en-US" sz="4000" baseline="30000" dirty="0" smtClean="0">
                <a:latin typeface="Franklin Gothic Book" panose="020B0503020102020204" pitchFamily="34" charset="0"/>
              </a:rPr>
              <a:t>2</a:t>
            </a:r>
            <a:r>
              <a:rPr lang="en-US" sz="4000" dirty="0" smtClean="0">
                <a:latin typeface="Franklin Gothic Book" panose="020B0503020102020204" pitchFamily="34" charset="0"/>
              </a:rPr>
              <a:t>HX5,LLC-Jacobs </a:t>
            </a:r>
            <a:r>
              <a:rPr lang="en-US" sz="4000" dirty="0">
                <a:latin typeface="Franklin Gothic Book" panose="020B0503020102020204" pitchFamily="34" charset="0"/>
              </a:rPr>
              <a:t>JETS Contract, NASA Johnson Space Center, Houston, TX </a:t>
            </a:r>
            <a:r>
              <a:rPr lang="en-US" sz="4000" dirty="0" smtClean="0">
                <a:latin typeface="Franklin Gothic Book" panose="020B0503020102020204" pitchFamily="34" charset="0"/>
              </a:rPr>
              <a:t>77058, </a:t>
            </a:r>
            <a:r>
              <a:rPr lang="en-US" sz="4000" baseline="30000" dirty="0">
                <a:latin typeface="Franklin Gothic Book" panose="020B0503020102020204" pitchFamily="34" charset="0"/>
              </a:rPr>
              <a:t>3</a:t>
            </a:r>
            <a:r>
              <a:rPr lang="en-US" sz="4000" dirty="0" smtClean="0">
                <a:latin typeface="Franklin Gothic Book" panose="020B0503020102020204" pitchFamily="34" charset="0"/>
              </a:rPr>
              <a:t>Jacobs, NASA Johnson Space Center, Houston, TX 77058</a:t>
            </a:r>
            <a:endParaRPr lang="en-US" sz="4000" dirty="0">
              <a:latin typeface="Franklin Gothic Book" panose="020B0503020102020204" pitchFamily="34" charset="0"/>
            </a:endParaRPr>
          </a:p>
        </p:txBody>
      </p:sp>
      <p:sp>
        <p:nvSpPr>
          <p:cNvPr id="7" name="Rectangle 6"/>
          <p:cNvSpPr/>
          <p:nvPr/>
        </p:nvSpPr>
        <p:spPr>
          <a:xfrm>
            <a:off x="673768" y="5678905"/>
            <a:ext cx="11261557" cy="8329947"/>
          </a:xfrm>
          <a:prstGeom prst="rect">
            <a:avLst/>
          </a:prstGeom>
          <a:solidFill>
            <a:schemeClr val="accent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482093" y="5678906"/>
            <a:ext cx="14983326" cy="111169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3768" y="14391806"/>
            <a:ext cx="11261557" cy="22920997"/>
          </a:xfrm>
          <a:prstGeom prst="rect">
            <a:avLst/>
          </a:prstGeom>
          <a:solidFill>
            <a:schemeClr val="accent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06377" y="5884858"/>
            <a:ext cx="10731797" cy="8863965"/>
          </a:xfrm>
          <a:prstGeom prst="rect">
            <a:avLst/>
          </a:prstGeom>
          <a:noFill/>
          <a:ln>
            <a:noFill/>
          </a:ln>
        </p:spPr>
        <p:txBody>
          <a:bodyPr wrap="square" rtlCol="0">
            <a:spAutoFit/>
          </a:bodyPr>
          <a:lstStyle/>
          <a:p>
            <a:r>
              <a:rPr lang="en-US" sz="3600" b="1" dirty="0">
                <a:solidFill>
                  <a:srgbClr val="FFC000"/>
                </a:solidFill>
                <a:latin typeface="Georgia" panose="02040502050405020303" pitchFamily="18" charset="0"/>
              </a:rPr>
              <a:t>Introduction</a:t>
            </a:r>
            <a:r>
              <a:rPr lang="en-US" sz="3600" b="1" dirty="0" smtClean="0">
                <a:solidFill>
                  <a:srgbClr val="FFC000"/>
                </a:solidFill>
                <a:latin typeface="Georgia" panose="02040502050405020303" pitchFamily="18" charset="0"/>
              </a:rPr>
              <a:t>: </a:t>
            </a:r>
            <a:r>
              <a:rPr lang="en-US" sz="3000" dirty="0"/>
              <a:t>The Genesis mission collected solar wind for 27 months at Earth-Sun L1 on both passive and active collectors carried inside of a Science Canister, which was cleaned and assembled in an ISO Class 4 cleanroom prior to launch.  The primary passive collectors, 271 individual hexagons and 30 half-hexagons of semiconductor materials, are described in [1].  Since the hard landing reduced the 301 passive collectors to many thousand smaller fragments, characterization and posting in the online catalog remains a work in progress, with about 19% of the total area characterized to date [2, 3, 4].  Other passive collectors, surfaces of opportunity, have been added to the online catalog [4, 5, 6, 7</a:t>
            </a:r>
            <a:r>
              <a:rPr lang="en-US" sz="3000" dirty="0" smtClean="0"/>
              <a:t>]. </a:t>
            </a:r>
            <a:r>
              <a:rPr lang="en-US" sz="3000" dirty="0"/>
              <a:t>This </a:t>
            </a:r>
            <a:r>
              <a:rPr lang="en-US" sz="3000" dirty="0" smtClean="0"/>
              <a:t>poster describes </a:t>
            </a:r>
            <a:r>
              <a:rPr lang="en-US" sz="3000" dirty="0"/>
              <a:t>the next step, the cataloging of pieces of the Science Canister, which were surfaces exposed to the solar wind or component materials adjacent to solar wind collectors which may have contributed contamination</a:t>
            </a:r>
            <a:r>
              <a:rPr lang="en-US" sz="3000" dirty="0" smtClean="0"/>
              <a:t>. </a:t>
            </a:r>
            <a:r>
              <a:rPr lang="en-US" sz="3000" dirty="0"/>
              <a:t>The online catalog of these solar wind collectors, a work in progress, can be found at:</a:t>
            </a:r>
          </a:p>
          <a:p>
            <a:r>
              <a:rPr lang="en-US" sz="3000" u="sng" dirty="0">
                <a:hlinkClick r:id="rId3"/>
              </a:rPr>
              <a:t>http://curator.jsc.nasa.gov/gencatalog/index.cfm</a:t>
            </a:r>
            <a:endParaRPr lang="en-US" sz="3000" dirty="0"/>
          </a:p>
          <a:p>
            <a:endParaRPr lang="en-US" sz="2800" dirty="0"/>
          </a:p>
          <a:p>
            <a:endParaRPr lang="en-US" sz="2600" dirty="0">
              <a:solidFill>
                <a:schemeClr val="bg1"/>
              </a:solidFill>
              <a:latin typeface="Franklin Gothic Demi" panose="020B0703020102020204" pitchFamily="34" charset="0"/>
            </a:endParaRPr>
          </a:p>
        </p:txBody>
      </p:sp>
      <p:sp>
        <p:nvSpPr>
          <p:cNvPr id="24" name="TextBox 23"/>
          <p:cNvSpPr txBox="1"/>
          <p:nvPr/>
        </p:nvSpPr>
        <p:spPr>
          <a:xfrm>
            <a:off x="906377" y="14667499"/>
            <a:ext cx="10860506" cy="15942826"/>
          </a:xfrm>
          <a:prstGeom prst="rect">
            <a:avLst/>
          </a:prstGeom>
          <a:noFill/>
        </p:spPr>
        <p:txBody>
          <a:bodyPr wrap="square" rtlCol="0">
            <a:spAutoFit/>
          </a:bodyPr>
          <a:lstStyle/>
          <a:p>
            <a:r>
              <a:rPr lang="en-US" sz="3600" b="1" dirty="0" smtClean="0">
                <a:solidFill>
                  <a:srgbClr val="FFC000"/>
                </a:solidFill>
                <a:latin typeface="Georgia" panose="02040502050405020303" pitchFamily="18" charset="0"/>
              </a:rPr>
              <a:t>The Science Canister Prior to Launch: </a:t>
            </a:r>
            <a:r>
              <a:rPr lang="en-US" sz="3000" dirty="0"/>
              <a:t>The Science Canister, a “tuna can” shape about 75 cm in diameter and 40 cm tall, was cleaned, assembled and closed under nitrogen purge in an ISO Class 4 cleanroom at Johnson Space Center (Fig. 1). </a:t>
            </a:r>
            <a:r>
              <a:rPr lang="en-US" sz="3000" dirty="0" smtClean="0"/>
              <a:t> It </a:t>
            </a:r>
            <a:r>
              <a:rPr lang="en-US" sz="3000" dirty="0"/>
              <a:t>was not opened until on station at Earth-Sun L1 for solar wind collection.  Rigorous precautions were taken to assure cleanliness of the canister interior and solar wind collectors [15</a:t>
            </a:r>
            <a:r>
              <a:rPr lang="en-US" sz="3000" dirty="0" smtClean="0"/>
              <a:t>].  Functionality </a:t>
            </a:r>
            <a:r>
              <a:rPr lang="en-US" sz="3000" dirty="0"/>
              <a:t>of the canister is described in [16] (Figs. </a:t>
            </a:r>
            <a:r>
              <a:rPr lang="en-US" sz="3000" dirty="0" smtClean="0"/>
              <a:t>2, 2a </a:t>
            </a:r>
            <a:r>
              <a:rPr lang="en-US" sz="3000" dirty="0"/>
              <a:t>&amp; 3). </a:t>
            </a:r>
            <a:r>
              <a:rPr lang="en-US" sz="3000" dirty="0" smtClean="0"/>
              <a:t> The </a:t>
            </a:r>
            <a:r>
              <a:rPr lang="en-US" sz="3000" dirty="0"/>
              <a:t>primary passive collectors, the hexagons, were affixed to 5 arrays, each devoted to particular solar wind regimes:  two arrays for bulk solar wind, 1 each for coronal mass ejection, high speed and </a:t>
            </a:r>
            <a:r>
              <a:rPr lang="en-US" sz="3000" dirty="0" err="1"/>
              <a:t>interstream</a:t>
            </a:r>
            <a:r>
              <a:rPr lang="en-US" sz="3000" dirty="0"/>
              <a:t> slow speed solar wind.  Arrays for coronal mass ejection, high speed and low speed solar wind were shaded until appropriate solar wind regime was determined by on board instruments, then that specific array was deployed (unshaded).  The three surfaces of opportunity (gold foil, polished aluminum alloy, metallic glass) and adjacent canister hardware were exposed to solar wind for the duration of collection</a:t>
            </a:r>
            <a:r>
              <a:rPr lang="en-US" sz="3000" dirty="0" smtClean="0"/>
              <a:t>.</a:t>
            </a:r>
            <a:r>
              <a:rPr lang="en-US" sz="3200" dirty="0"/>
              <a:t> </a:t>
            </a:r>
            <a:r>
              <a:rPr lang="en-US" sz="3200" dirty="0" smtClean="0"/>
              <a:t>The </a:t>
            </a:r>
            <a:r>
              <a:rPr lang="en-US" sz="3200" dirty="0"/>
              <a:t>primary passive collectors, the hexagons, were affixed to 5 arrays, each devoted to particular solar wind regimes:  two arrays for bulk solar wind, 1 each for coronal mass ejection, high speed and </a:t>
            </a:r>
            <a:r>
              <a:rPr lang="en-US" sz="3200" dirty="0" err="1"/>
              <a:t>interstream</a:t>
            </a:r>
            <a:r>
              <a:rPr lang="en-US" sz="3200" dirty="0"/>
              <a:t> slow speed solar wind.  Arrays for coronal mass ejection, high speed and low speed solar wind were shaded until appropriate solar wind regime was determined by on board instruments, then that specific array was deployed (unshaded).  The three surfaces of opportunity (gold foil, polished aluminum alloy, metallic glass) and adjacent canister hardware were exposed to solar wind for the duration of collection.  The Science Canister structure was aluminum 7075.  The interior aluminum surface was bare aluminum – no anodizing or other surface finishing.  The array frames were cut by electric discharge machining (EDM) from aluminum 6061 plate. </a:t>
            </a:r>
            <a:endParaRPr lang="en-US" sz="3000" dirty="0">
              <a:solidFill>
                <a:schemeClr val="bg1"/>
              </a:solidFill>
              <a:latin typeface="Franklin Gothic Medium" panose="020B0603020102020204" pitchFamily="34" charset="0"/>
            </a:endParaRPr>
          </a:p>
        </p:txBody>
      </p:sp>
      <p:sp>
        <p:nvSpPr>
          <p:cNvPr id="17" name="Rectangle 16"/>
          <p:cNvSpPr/>
          <p:nvPr/>
        </p:nvSpPr>
        <p:spPr>
          <a:xfrm>
            <a:off x="28275291" y="5520000"/>
            <a:ext cx="11261557" cy="27535559"/>
          </a:xfrm>
          <a:prstGeom prst="rect">
            <a:avLst/>
          </a:prstGeom>
          <a:solidFill>
            <a:schemeClr val="accent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666144" y="5780454"/>
            <a:ext cx="14877358" cy="1200329"/>
          </a:xfrm>
          <a:prstGeom prst="rect">
            <a:avLst/>
          </a:prstGeom>
          <a:noFill/>
        </p:spPr>
        <p:txBody>
          <a:bodyPr wrap="square" rtlCol="0">
            <a:spAutoFit/>
          </a:bodyPr>
          <a:lstStyle/>
          <a:p>
            <a:r>
              <a:rPr lang="en-US" sz="3600" b="1" dirty="0" smtClean="0">
                <a:solidFill>
                  <a:srgbClr val="FFC000"/>
                </a:solidFill>
                <a:latin typeface="Georgia" panose="02040502050405020303" pitchFamily="18" charset="0"/>
              </a:rPr>
              <a:t>Science Canister in Pre-Launch conditions: </a:t>
            </a:r>
            <a:r>
              <a:rPr lang="en-US" sz="3600" dirty="0" smtClean="0"/>
              <a:t>Pre-Launch </a:t>
            </a:r>
            <a:r>
              <a:rPr lang="en-US" sz="3600" dirty="0"/>
              <a:t>Science Canister in closed &amp; open configurations</a:t>
            </a:r>
            <a:r>
              <a:rPr lang="en-US" sz="3600" dirty="0" smtClean="0"/>
              <a:t>.</a:t>
            </a:r>
            <a:r>
              <a:rPr lang="en-US" sz="3600" b="1" dirty="0" smtClean="0">
                <a:solidFill>
                  <a:srgbClr val="FFC000"/>
                </a:solidFill>
                <a:latin typeface="Georgia" panose="02040502050405020303" pitchFamily="18" charset="0"/>
              </a:rPr>
              <a:t> </a:t>
            </a:r>
            <a:endParaRPr lang="en-US" sz="3600" dirty="0">
              <a:solidFill>
                <a:schemeClr val="bg1"/>
              </a:solidFill>
              <a:latin typeface="Franklin Gothic Medium" panose="020B0603020102020204" pitchFamily="34" charset="0"/>
            </a:endParaRPr>
          </a:p>
        </p:txBody>
      </p:sp>
      <p:sp>
        <p:nvSpPr>
          <p:cNvPr id="19" name="Rectangle 18"/>
          <p:cNvSpPr/>
          <p:nvPr/>
        </p:nvSpPr>
        <p:spPr>
          <a:xfrm>
            <a:off x="12509560" y="17121621"/>
            <a:ext cx="14983326" cy="2011390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768" y="37877216"/>
            <a:ext cx="2244943" cy="1857884"/>
          </a:xfrm>
          <a:prstGeom prst="rect">
            <a:avLst/>
          </a:prstGeom>
        </p:spPr>
      </p:pic>
      <p:pic>
        <p:nvPicPr>
          <p:cNvPr id="27" name="Picture 26"/>
          <p:cNvPicPr>
            <a:picLocks noChangeAspect="1"/>
          </p:cNvPicPr>
          <p:nvPr/>
        </p:nvPicPr>
        <p:blipFill>
          <a:blip r:embed="rId5" cstate="print">
            <a:extLst>
              <a:ext uri="{BEBA8EAE-BF5A-486C-A8C5-ECC9F3942E4B}">
                <a14:imgProps xmlns:a14="http://schemas.microsoft.com/office/drawing/2010/main">
                  <a14:imgLayer r:embed="rId6">
                    <a14:imgEffect>
                      <a14:backgroundRemoval t="437" b="94978" l="0" r="98775">
                        <a14:foregroundMark x1="54477" y1="32096" x2="37889" y2="31441"/>
                        <a14:foregroundMark x1="37700" y1="31659" x2="35156" y2="52183"/>
                        <a14:foregroundMark x1="32893" y1="50000" x2="28746" y2="50655"/>
                        <a14:foregroundMark x1="28652" y1="51092" x2="29029" y2="60044"/>
                        <a14:foregroundMark x1="55514" y1="86900" x2="47597" y2="92795"/>
                        <a14:foregroundMark x1="35910" y1="18996" x2="10462" y2="29913"/>
                        <a14:foregroundMark x1="23280" y1="25109" x2="52309" y2="17031"/>
                        <a14:foregroundMark x1="52215" y1="17031" x2="47691" y2="31004"/>
                        <a14:backgroundMark x1="32139" y1="48690" x2="34967" y2="48035"/>
                        <a14:backgroundMark x1="36287" y1="37991" x2="37418" y2="29039"/>
                        <a14:backgroundMark x1="37983" y1="29039" x2="46937" y2="29258"/>
                        <a14:backgroundMark x1="47408" y1="29039" x2="51084" y2="18122"/>
                      </a14:backgroundRemoval>
                    </a14:imgEffect>
                  </a14:imgLayer>
                </a14:imgProps>
              </a:ext>
              <a:ext uri="{28A0092B-C50C-407E-A947-70E740481C1C}">
                <a14:useLocalDpi xmlns:a14="http://schemas.microsoft.com/office/drawing/2010/main" val="0"/>
              </a:ext>
            </a:extLst>
          </a:blip>
          <a:stretch>
            <a:fillRect/>
          </a:stretch>
        </p:blipFill>
        <p:spPr>
          <a:xfrm>
            <a:off x="2918711" y="38247885"/>
            <a:ext cx="3731502" cy="1610771"/>
          </a:xfrm>
          <a:prstGeom prst="rect">
            <a:avLst/>
          </a:prstGeom>
          <a:effectLst>
            <a:outerShdw dist="50800" dir="5400000" sx="1000" sy="1000" algn="ctr" rotWithShape="0">
              <a:srgbClr val="000000"/>
            </a:outerShdw>
          </a:effectLst>
        </p:spPr>
      </p:pic>
      <p:sp>
        <p:nvSpPr>
          <p:cNvPr id="28" name="TextBox 27"/>
          <p:cNvSpPr txBox="1"/>
          <p:nvPr/>
        </p:nvSpPr>
        <p:spPr>
          <a:xfrm>
            <a:off x="12823645" y="17414546"/>
            <a:ext cx="14586309" cy="796532"/>
          </a:xfrm>
          <a:prstGeom prst="rect">
            <a:avLst/>
          </a:prstGeom>
          <a:noFill/>
        </p:spPr>
        <p:txBody>
          <a:bodyPr wrap="square" rtlCol="0">
            <a:noAutofit/>
          </a:bodyPr>
          <a:lstStyle/>
          <a:p>
            <a:r>
              <a:rPr lang="en-US" sz="3600" b="1" dirty="0" smtClean="0">
                <a:solidFill>
                  <a:srgbClr val="FFC000"/>
                </a:solidFill>
                <a:latin typeface="Georgia" panose="02040502050405020303" pitchFamily="18" charset="0"/>
              </a:rPr>
              <a:t>Genesis Hard Landing – Hardware Before and After Conditions:</a:t>
            </a:r>
            <a:endParaRPr lang="en-US" sz="2800" dirty="0">
              <a:solidFill>
                <a:schemeClr val="bg1"/>
              </a:solidFill>
              <a:latin typeface="Franklin Gothic Medium" panose="020B0603020102020204" pitchFamily="34" charset="0"/>
            </a:endParaRPr>
          </a:p>
        </p:txBody>
      </p:sp>
      <p:sp>
        <p:nvSpPr>
          <p:cNvPr id="32" name="Rectangle 31"/>
          <p:cNvSpPr/>
          <p:nvPr/>
        </p:nvSpPr>
        <p:spPr>
          <a:xfrm>
            <a:off x="28320367" y="33530621"/>
            <a:ext cx="11230391" cy="3782182"/>
          </a:xfrm>
          <a:prstGeom prst="rect">
            <a:avLst/>
          </a:prstGeom>
          <a:solidFill>
            <a:schemeClr val="accent1">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8371610" y="5865548"/>
            <a:ext cx="11148115" cy="19359146"/>
          </a:xfrm>
          <a:prstGeom prst="rect">
            <a:avLst/>
          </a:prstGeom>
          <a:noFill/>
        </p:spPr>
        <p:txBody>
          <a:bodyPr wrap="square" rtlCol="0">
            <a:spAutoFit/>
          </a:bodyPr>
          <a:lstStyle/>
          <a:p>
            <a:r>
              <a:rPr lang="en-US" sz="3600" b="1" dirty="0" smtClean="0">
                <a:solidFill>
                  <a:srgbClr val="FFC000"/>
                </a:solidFill>
                <a:latin typeface="Georgia" panose="02040502050405020303" pitchFamily="18" charset="0"/>
              </a:rPr>
              <a:t>Science Canister Material Recovered </a:t>
            </a:r>
            <a:r>
              <a:rPr lang="en-US" sz="3600" b="1" dirty="0">
                <a:solidFill>
                  <a:srgbClr val="FFC000"/>
                </a:solidFill>
                <a:latin typeface="Georgia" panose="02040502050405020303" pitchFamily="18" charset="0"/>
              </a:rPr>
              <a:t>A</a:t>
            </a:r>
            <a:r>
              <a:rPr lang="en-US" sz="3600" b="1" dirty="0" smtClean="0">
                <a:solidFill>
                  <a:srgbClr val="FFC000"/>
                </a:solidFill>
                <a:latin typeface="Georgia" panose="02040502050405020303" pitchFamily="18" charset="0"/>
              </a:rPr>
              <a:t>fter </a:t>
            </a:r>
            <a:r>
              <a:rPr lang="en-US" sz="3600" b="1" dirty="0">
                <a:solidFill>
                  <a:srgbClr val="FFC000"/>
                </a:solidFill>
                <a:latin typeface="Georgia" panose="02040502050405020303" pitchFamily="18" charset="0"/>
              </a:rPr>
              <a:t>t</a:t>
            </a:r>
            <a:r>
              <a:rPr lang="en-US" sz="3600" b="1" dirty="0" smtClean="0">
                <a:solidFill>
                  <a:srgbClr val="FFC000"/>
                </a:solidFill>
                <a:latin typeface="Georgia" panose="02040502050405020303" pitchFamily="18" charset="0"/>
              </a:rPr>
              <a:t>he </a:t>
            </a:r>
          </a:p>
          <a:p>
            <a:r>
              <a:rPr lang="en-US" sz="3600" b="1" dirty="0" smtClean="0">
                <a:solidFill>
                  <a:srgbClr val="FFC000"/>
                </a:solidFill>
                <a:latin typeface="Georgia" panose="02040502050405020303" pitchFamily="18" charset="0"/>
              </a:rPr>
              <a:t>Hard Landing: </a:t>
            </a:r>
            <a:r>
              <a:rPr lang="en-US" sz="3000" dirty="0"/>
              <a:t>About 100 pieces were preliminarily identified as being from the Science Canister at the Utah crash site.  These are being examined and an updated inventory verified for the purpose of documenting these items more completely.  The goal is to add solar wind exposed surfaces and potential contamination reference pieces to the online catalog of available specimens that can be subsampled for analysis.  Preliminary inspection of larger Science Canister structural pieces is described in [17].  Surfaces exposed to the solar wind include the canister seal surface, aluminum thermal shields, hexagon fasteners, sun-facing surfaces of the concentrator structure and grids, canister side wall surfaces (Figs.4-8</a:t>
            </a:r>
            <a:r>
              <a:rPr lang="en-US" sz="3000" dirty="0" smtClean="0"/>
              <a:t>). </a:t>
            </a:r>
            <a:r>
              <a:rPr lang="en-US" sz="3000" dirty="0"/>
              <a:t>Potential contamination reference materials from the canister include white thermal paint from the cover, </a:t>
            </a:r>
            <a:r>
              <a:rPr lang="en-US" sz="3000" dirty="0" err="1"/>
              <a:t>Braycote</a:t>
            </a:r>
            <a:r>
              <a:rPr lang="en-US" sz="3000" dirty="0"/>
              <a:t> lubricant, staking compound, molecular sieve components, electrical and cabling materials, and array deployment mechanism materials.  [Much of the contamination previously reported on the primary passive collectors was debris from the Sample Return Capsule (a more materially complex and less clean spacecraft component) and the Utah lakebed sediments.] </a:t>
            </a:r>
            <a:r>
              <a:rPr lang="en-US" sz="3000" dirty="0" smtClean="0"/>
              <a:t>Cataloging </a:t>
            </a:r>
            <a:r>
              <a:rPr lang="en-US" sz="3000" dirty="0"/>
              <a:t>of Science Canister </a:t>
            </a:r>
            <a:r>
              <a:rPr lang="en-US" sz="3000" dirty="0" smtClean="0"/>
              <a:t>materials </a:t>
            </a:r>
            <a:r>
              <a:rPr lang="en-US" sz="3000" dirty="0"/>
              <a:t>has just been initiated and significant progress is expected in 2016. </a:t>
            </a:r>
          </a:p>
          <a:p>
            <a:endParaRPr lang="en-US" sz="3000" dirty="0" smtClean="0"/>
          </a:p>
          <a:p>
            <a:r>
              <a:rPr lang="en-US" sz="3200" b="1" dirty="0" smtClean="0">
                <a:solidFill>
                  <a:srgbClr val="FFC000"/>
                </a:solidFill>
                <a:latin typeface="Georgia" panose="02040502050405020303" pitchFamily="18" charset="0"/>
              </a:rPr>
              <a:t>Return Capsule Material </a:t>
            </a:r>
            <a:r>
              <a:rPr lang="en-US" sz="3200" b="1" dirty="0">
                <a:solidFill>
                  <a:srgbClr val="FFC000"/>
                </a:solidFill>
                <a:latin typeface="Georgia" panose="02040502050405020303" pitchFamily="18" charset="0"/>
              </a:rPr>
              <a:t>R</a:t>
            </a:r>
            <a:r>
              <a:rPr lang="en-US" sz="3200" b="1" dirty="0" smtClean="0">
                <a:solidFill>
                  <a:srgbClr val="FFC000"/>
                </a:solidFill>
                <a:latin typeface="Georgia" panose="02040502050405020303" pitchFamily="18" charset="0"/>
              </a:rPr>
              <a:t>ecovered </a:t>
            </a:r>
            <a:r>
              <a:rPr lang="en-US" sz="3200" b="1" dirty="0">
                <a:solidFill>
                  <a:srgbClr val="FFC000"/>
                </a:solidFill>
                <a:latin typeface="Georgia" panose="02040502050405020303" pitchFamily="18" charset="0"/>
              </a:rPr>
              <a:t>A</a:t>
            </a:r>
            <a:r>
              <a:rPr lang="en-US" sz="3200" b="1" dirty="0" smtClean="0">
                <a:solidFill>
                  <a:srgbClr val="FFC000"/>
                </a:solidFill>
                <a:latin typeface="Georgia" panose="02040502050405020303" pitchFamily="18" charset="0"/>
              </a:rPr>
              <a:t>fter </a:t>
            </a:r>
            <a:r>
              <a:rPr lang="en-US" sz="3200" b="1" dirty="0">
                <a:solidFill>
                  <a:srgbClr val="FFC000"/>
                </a:solidFill>
                <a:latin typeface="Georgia" panose="02040502050405020303" pitchFamily="18" charset="0"/>
              </a:rPr>
              <a:t>the </a:t>
            </a:r>
          </a:p>
          <a:p>
            <a:r>
              <a:rPr lang="en-US" sz="3200" b="1" dirty="0">
                <a:solidFill>
                  <a:srgbClr val="FFC000"/>
                </a:solidFill>
                <a:latin typeface="Georgia" panose="02040502050405020303" pitchFamily="18" charset="0"/>
              </a:rPr>
              <a:t>Hard Landing</a:t>
            </a:r>
            <a:r>
              <a:rPr lang="en-US" sz="3200" b="1" dirty="0" smtClean="0">
                <a:solidFill>
                  <a:srgbClr val="FFC000"/>
                </a:solidFill>
                <a:latin typeface="Georgia" panose="02040502050405020303" pitchFamily="18" charset="0"/>
              </a:rPr>
              <a:t>: </a:t>
            </a:r>
            <a:endParaRPr lang="en-US" sz="3000" dirty="0">
              <a:solidFill>
                <a:srgbClr val="FFC000"/>
              </a:solidFill>
            </a:endParaRPr>
          </a:p>
          <a:p>
            <a:r>
              <a:rPr lang="en-US" sz="3000" dirty="0" smtClean="0"/>
              <a:t>Genesis Capsule materials, have not yet been documented in detail.  While preliminary examination of the Sample Return Capsule (SRC) thermal shield indicates many specimens are highly damaged and dirty, they are of interest because pre-flight documentation suggests these panels are painted with the same “white paint” as the canister cover.  Figure 9 shows the science canister in place surrounded by the SRC thermal shield pre-flight. The thermal shield surfaces that were exposed to the sun were painted with a “white paint” ceramic coating composed of varying compositions of Zn, Al, Ga, and an inorganic binder. Below in figure 10 </a:t>
            </a:r>
            <a:r>
              <a:rPr lang="en-US" sz="3000" dirty="0"/>
              <a:t>&amp; </a:t>
            </a:r>
            <a:r>
              <a:rPr lang="en-US" sz="3000" dirty="0" smtClean="0"/>
              <a:t>10a </a:t>
            </a:r>
            <a:r>
              <a:rPr lang="en-US" sz="3000" dirty="0"/>
              <a:t>newly photographed sections of the  thermal shield shows white paint that has browned significantly from sun exposure during the Genesis Mission. </a:t>
            </a:r>
            <a:r>
              <a:rPr lang="en-US" sz="3000" dirty="0" smtClean="0"/>
              <a:t>As there are parts of the thermal shield were shadowed and still the “original” white as opposed to the exposed brown sections, this could be an interesting study of the changes pre and post flight. </a:t>
            </a:r>
            <a:endParaRPr lang="en-US" sz="3000" dirty="0"/>
          </a:p>
          <a:p>
            <a:endParaRPr lang="en-US" sz="3600" b="1" dirty="0">
              <a:solidFill>
                <a:srgbClr val="FFC000"/>
              </a:solidFill>
              <a:latin typeface="Georgia" panose="02040502050405020303" pitchFamily="18" charset="0"/>
            </a:endParaRPr>
          </a:p>
        </p:txBody>
      </p:sp>
      <p:sp>
        <p:nvSpPr>
          <p:cNvPr id="42" name="TextBox 41"/>
          <p:cNvSpPr txBox="1"/>
          <p:nvPr/>
        </p:nvSpPr>
        <p:spPr>
          <a:xfrm>
            <a:off x="28400190" y="33658534"/>
            <a:ext cx="11011758" cy="3724096"/>
          </a:xfrm>
          <a:prstGeom prst="rect">
            <a:avLst/>
          </a:prstGeom>
          <a:noFill/>
        </p:spPr>
        <p:txBody>
          <a:bodyPr wrap="square" rtlCol="0">
            <a:spAutoFit/>
          </a:bodyPr>
          <a:lstStyle/>
          <a:p>
            <a:r>
              <a:rPr lang="en-US" sz="3600" b="1" dirty="0" smtClean="0">
                <a:solidFill>
                  <a:srgbClr val="FFC000"/>
                </a:solidFill>
                <a:latin typeface="Georgia" panose="02040502050405020303" pitchFamily="18" charset="0"/>
              </a:rPr>
              <a:t>References: </a:t>
            </a:r>
            <a:r>
              <a:rPr lang="en-US" sz="2000" dirty="0"/>
              <a:t>[1] </a:t>
            </a:r>
            <a:r>
              <a:rPr lang="en-US" sz="2000" dirty="0" err="1"/>
              <a:t>Jurewicz</a:t>
            </a:r>
            <a:r>
              <a:rPr lang="en-US" sz="2000" dirty="0"/>
              <a:t>, A. J.G. </a:t>
            </a:r>
            <a:r>
              <a:rPr lang="en-US" sz="2000" i="1" dirty="0"/>
              <a:t>et al</a:t>
            </a:r>
            <a:r>
              <a:rPr lang="en-US" sz="2000" dirty="0"/>
              <a:t>. (2003) </a:t>
            </a:r>
            <a:r>
              <a:rPr lang="en-US" sz="2000" i="1" dirty="0"/>
              <a:t>Space Sci. Rev.</a:t>
            </a:r>
            <a:r>
              <a:rPr lang="en-US" sz="2000" dirty="0"/>
              <a:t> </a:t>
            </a:r>
            <a:r>
              <a:rPr lang="en-US" sz="2000" b="1" dirty="0"/>
              <a:t>105</a:t>
            </a:r>
            <a:r>
              <a:rPr lang="en-US" sz="2000" dirty="0"/>
              <a:t>:535-560. [2] Stansbery, E. K, (2005) LPSC 36</a:t>
            </a:r>
            <a:r>
              <a:rPr lang="en-US" sz="2000" baseline="30000" dirty="0"/>
              <a:t>th</a:t>
            </a:r>
            <a:r>
              <a:rPr lang="en-US" sz="2000" dirty="0"/>
              <a:t>, </a:t>
            </a:r>
            <a:r>
              <a:rPr lang="en-US" sz="2000" dirty="0" err="1"/>
              <a:t>Abst</a:t>
            </a:r>
            <a:r>
              <a:rPr lang="en-US" sz="2000" dirty="0"/>
              <a:t>. #2179. [3] Burkett, P. J. </a:t>
            </a:r>
            <a:r>
              <a:rPr lang="en-US" sz="2000" i="1" dirty="0"/>
              <a:t>et al</a:t>
            </a:r>
            <a:r>
              <a:rPr lang="en-US" sz="2000" dirty="0"/>
              <a:t>. (2009) LPSC 40th, </a:t>
            </a:r>
            <a:r>
              <a:rPr lang="en-US" sz="2000" dirty="0" err="1"/>
              <a:t>Abst</a:t>
            </a:r>
            <a:r>
              <a:rPr lang="en-US" sz="2000" dirty="0"/>
              <a:t>. #  1373. [4] Gonzalez, C. P. </a:t>
            </a:r>
            <a:r>
              <a:rPr lang="en-US" sz="2000" i="1" dirty="0"/>
              <a:t>et al.</a:t>
            </a:r>
            <a:r>
              <a:rPr lang="en-US" sz="2000" dirty="0"/>
              <a:t> (2015) LPSC 46</a:t>
            </a:r>
            <a:r>
              <a:rPr lang="en-US" sz="2000" baseline="30000" dirty="0"/>
              <a:t>th</a:t>
            </a:r>
            <a:r>
              <a:rPr lang="en-US" sz="2000" dirty="0"/>
              <a:t>, </a:t>
            </a:r>
            <a:r>
              <a:rPr lang="en-US" sz="2000" dirty="0" err="1"/>
              <a:t>Abst</a:t>
            </a:r>
            <a:r>
              <a:rPr lang="en-US" sz="2000" dirty="0"/>
              <a:t>. #1950.  [5] </a:t>
            </a:r>
            <a:r>
              <a:rPr lang="en-US" sz="2000" dirty="0" err="1"/>
              <a:t>Allton</a:t>
            </a:r>
            <a:r>
              <a:rPr lang="en-US" sz="2000" dirty="0"/>
              <a:t>, J. H. </a:t>
            </a:r>
            <a:r>
              <a:rPr lang="en-US" sz="2000" i="1" dirty="0"/>
              <a:t>et al.</a:t>
            </a:r>
            <a:r>
              <a:rPr lang="en-US" sz="2000" dirty="0"/>
              <a:t> (2005) LPSC 36</a:t>
            </a:r>
            <a:r>
              <a:rPr lang="en-US" sz="2000" baseline="30000" dirty="0"/>
              <a:t>th</a:t>
            </a:r>
            <a:r>
              <a:rPr lang="en-US" sz="2000" dirty="0"/>
              <a:t>, </a:t>
            </a:r>
            <a:r>
              <a:rPr lang="en-US" sz="2000" dirty="0" err="1"/>
              <a:t>Abst</a:t>
            </a:r>
            <a:r>
              <a:rPr lang="en-US" sz="2000" dirty="0"/>
              <a:t>. #1806. [6] Rodriguez, M. C. </a:t>
            </a:r>
            <a:r>
              <a:rPr lang="en-US" sz="2000" i="1" dirty="0"/>
              <a:t>et al</a:t>
            </a:r>
            <a:r>
              <a:rPr lang="en-US" sz="2000" dirty="0"/>
              <a:t>. (2008) LPSC 39</a:t>
            </a:r>
            <a:r>
              <a:rPr lang="en-US" sz="2000" baseline="30000" dirty="0"/>
              <a:t>th</a:t>
            </a:r>
            <a:r>
              <a:rPr lang="en-US" sz="2000" dirty="0"/>
              <a:t>, </a:t>
            </a:r>
            <a:r>
              <a:rPr lang="en-US" sz="2000" dirty="0" err="1"/>
              <a:t>Abst</a:t>
            </a:r>
            <a:r>
              <a:rPr lang="en-US" sz="2000" dirty="0"/>
              <a:t>. #2063. [7] Rodriguez, M. C. </a:t>
            </a:r>
            <a:r>
              <a:rPr lang="en-US" sz="2000" i="1" dirty="0"/>
              <a:t>et al.</a:t>
            </a:r>
            <a:r>
              <a:rPr lang="en-US" sz="2000" dirty="0"/>
              <a:t> 2011) LPSC 42</a:t>
            </a:r>
            <a:r>
              <a:rPr lang="en-US" sz="2000" baseline="30000" dirty="0"/>
              <a:t>nd </a:t>
            </a:r>
            <a:r>
              <a:rPr lang="en-US" sz="2000" dirty="0" err="1"/>
              <a:t>Abst</a:t>
            </a:r>
            <a:r>
              <a:rPr lang="en-US" sz="2000" dirty="0"/>
              <a:t>. #1968. [8] </a:t>
            </a:r>
            <a:r>
              <a:rPr lang="en-US" sz="2000" dirty="0" err="1"/>
              <a:t>Nordholt</a:t>
            </a:r>
            <a:r>
              <a:rPr lang="en-US" sz="2000" dirty="0"/>
              <a:t>, J. E. (2003) </a:t>
            </a:r>
            <a:r>
              <a:rPr lang="en-US" sz="2000" i="1" dirty="0"/>
              <a:t>Space Sci. Rev.</a:t>
            </a:r>
            <a:r>
              <a:rPr lang="en-US" sz="2000" dirty="0"/>
              <a:t> </a:t>
            </a:r>
            <a:r>
              <a:rPr lang="en-US" sz="2000" b="1" dirty="0"/>
              <a:t>105</a:t>
            </a:r>
            <a:r>
              <a:rPr lang="en-US" sz="2000" dirty="0"/>
              <a:t>:561-599. [9] </a:t>
            </a:r>
            <a:r>
              <a:rPr lang="en-US" sz="2000" dirty="0" err="1"/>
              <a:t>Calaway</a:t>
            </a:r>
            <a:r>
              <a:rPr lang="en-US" sz="2000" dirty="0"/>
              <a:t>, M. J. </a:t>
            </a:r>
            <a:r>
              <a:rPr lang="en-US" sz="2000" i="1" dirty="0"/>
              <a:t>et al</a:t>
            </a:r>
            <a:r>
              <a:rPr lang="en-US" sz="2000" dirty="0"/>
              <a:t>. (2007) LPSC 38</a:t>
            </a:r>
            <a:r>
              <a:rPr lang="en-US" sz="2000" baseline="30000" dirty="0"/>
              <a:t>th</a:t>
            </a:r>
            <a:r>
              <a:rPr lang="en-US" sz="2000" dirty="0"/>
              <a:t> </a:t>
            </a:r>
            <a:r>
              <a:rPr lang="en-US" sz="2000" dirty="0" err="1"/>
              <a:t>Abst</a:t>
            </a:r>
            <a:r>
              <a:rPr lang="en-US" sz="2000" dirty="0"/>
              <a:t>. #1632. [10] </a:t>
            </a:r>
            <a:r>
              <a:rPr lang="en-US" sz="2000" dirty="0" err="1"/>
              <a:t>Calaway</a:t>
            </a:r>
            <a:r>
              <a:rPr lang="en-US" sz="2000" dirty="0"/>
              <a:t>, M. J. </a:t>
            </a:r>
            <a:r>
              <a:rPr lang="en-US" sz="2000" i="1" dirty="0"/>
              <a:t>et al</a:t>
            </a:r>
            <a:r>
              <a:rPr lang="en-US" sz="2000" dirty="0"/>
              <a:t>. (2008) LPSC 39</a:t>
            </a:r>
            <a:r>
              <a:rPr lang="en-US" sz="2000" baseline="30000" dirty="0"/>
              <a:t>th</a:t>
            </a:r>
            <a:r>
              <a:rPr lang="en-US" sz="2000" dirty="0"/>
              <a:t> </a:t>
            </a:r>
            <a:r>
              <a:rPr lang="en-US" sz="2000" dirty="0" err="1"/>
              <a:t>Abst</a:t>
            </a:r>
            <a:r>
              <a:rPr lang="en-US" sz="2000" dirty="0"/>
              <a:t>. #1423. [11] </a:t>
            </a:r>
            <a:r>
              <a:rPr lang="en-US" sz="2000" dirty="0" err="1"/>
              <a:t>Allton</a:t>
            </a:r>
            <a:r>
              <a:rPr lang="en-US" sz="2000" dirty="0"/>
              <a:t>, J. H. </a:t>
            </a:r>
            <a:r>
              <a:rPr lang="en-US" sz="2000" i="1" dirty="0"/>
              <a:t>et al.</a:t>
            </a:r>
            <a:r>
              <a:rPr lang="en-US" sz="2000" dirty="0"/>
              <a:t> (2008) LPSC 39</a:t>
            </a:r>
            <a:r>
              <a:rPr lang="en-US" sz="2000" baseline="30000" dirty="0"/>
              <a:t>th</a:t>
            </a:r>
            <a:r>
              <a:rPr lang="en-US" sz="2000" dirty="0"/>
              <a:t> </a:t>
            </a:r>
            <a:r>
              <a:rPr lang="en-US" sz="2000" dirty="0" err="1"/>
              <a:t>Abst</a:t>
            </a:r>
            <a:r>
              <a:rPr lang="en-US" sz="2000" dirty="0"/>
              <a:t>. #1440.  [12] </a:t>
            </a:r>
            <a:r>
              <a:rPr lang="en-US" sz="2000" dirty="0" err="1"/>
              <a:t>Allton</a:t>
            </a:r>
            <a:r>
              <a:rPr lang="en-US" sz="2000" dirty="0"/>
              <a:t>, J. H. </a:t>
            </a:r>
            <a:r>
              <a:rPr lang="en-US" sz="2000" i="1" dirty="0"/>
              <a:t>et al.</a:t>
            </a:r>
            <a:r>
              <a:rPr lang="en-US" sz="2000" dirty="0"/>
              <a:t> (2013) LPSC 44</a:t>
            </a:r>
            <a:r>
              <a:rPr lang="en-US" sz="2000" baseline="30000" dirty="0"/>
              <a:t>th</a:t>
            </a:r>
            <a:r>
              <a:rPr lang="en-US" sz="2000" dirty="0"/>
              <a:t> </a:t>
            </a:r>
            <a:r>
              <a:rPr lang="en-US" sz="2000" dirty="0" err="1"/>
              <a:t>Abst</a:t>
            </a:r>
            <a:r>
              <a:rPr lang="en-US" sz="2000" dirty="0"/>
              <a:t>. #2466.  [13] Burkett, P. J. </a:t>
            </a:r>
            <a:r>
              <a:rPr lang="en-US" sz="2000" i="1" dirty="0"/>
              <a:t>et al.</a:t>
            </a:r>
            <a:r>
              <a:rPr lang="en-US" sz="2000" dirty="0"/>
              <a:t> (2013) LPSC 44</a:t>
            </a:r>
            <a:r>
              <a:rPr lang="en-US" sz="2000" baseline="30000" dirty="0"/>
              <a:t>th</a:t>
            </a:r>
            <a:r>
              <a:rPr lang="en-US" sz="2000" dirty="0"/>
              <a:t> </a:t>
            </a:r>
            <a:r>
              <a:rPr lang="en-US" sz="2000" dirty="0" err="1"/>
              <a:t>Abst</a:t>
            </a:r>
            <a:r>
              <a:rPr lang="en-US" sz="2000" dirty="0"/>
              <a:t>. #2837.  [14] Lauer, H. V. </a:t>
            </a:r>
            <a:r>
              <a:rPr lang="en-US" sz="2000" i="1" dirty="0"/>
              <a:t>et al.</a:t>
            </a:r>
            <a:r>
              <a:rPr lang="en-US" sz="2000" dirty="0"/>
              <a:t> (2013) LPSC 44</a:t>
            </a:r>
            <a:r>
              <a:rPr lang="en-US" sz="2000" baseline="30000" dirty="0"/>
              <a:t>th</a:t>
            </a:r>
            <a:r>
              <a:rPr lang="en-US" sz="2000" dirty="0"/>
              <a:t> </a:t>
            </a:r>
            <a:r>
              <a:rPr lang="en-US" sz="2000" dirty="0" err="1"/>
              <a:t>Abst</a:t>
            </a:r>
            <a:r>
              <a:rPr lang="en-US" sz="2000" dirty="0"/>
              <a:t>. #2691. [15] Stansbery, E. K. (2001) LPSC 32</a:t>
            </a:r>
            <a:r>
              <a:rPr lang="en-US" sz="2000" baseline="30000" dirty="0"/>
              <a:t>nd</a:t>
            </a:r>
            <a:r>
              <a:rPr lang="en-US" sz="2000" dirty="0"/>
              <a:t> </a:t>
            </a:r>
            <a:r>
              <a:rPr lang="en-US" sz="2000" dirty="0" err="1"/>
              <a:t>Abst</a:t>
            </a:r>
            <a:r>
              <a:rPr lang="en-US" sz="2000" dirty="0"/>
              <a:t>. #2084. [16] Burnett, D. S. </a:t>
            </a:r>
            <a:r>
              <a:rPr lang="en-US" sz="2000" i="1" dirty="0"/>
              <a:t>et al.</a:t>
            </a:r>
            <a:r>
              <a:rPr lang="en-US" sz="2000" dirty="0"/>
              <a:t> (2003) </a:t>
            </a:r>
            <a:r>
              <a:rPr lang="en-US" sz="2000" i="1" dirty="0"/>
              <a:t>Space Sci. Rev.</a:t>
            </a:r>
            <a:r>
              <a:rPr lang="en-US" sz="2000" dirty="0"/>
              <a:t> </a:t>
            </a:r>
            <a:r>
              <a:rPr lang="en-US" sz="2000" b="1" dirty="0"/>
              <a:t>105</a:t>
            </a:r>
            <a:r>
              <a:rPr lang="en-US" sz="2000" dirty="0"/>
              <a:t>:509-534. [17] </a:t>
            </a:r>
            <a:r>
              <a:rPr lang="en-US" sz="2000" dirty="0" err="1"/>
              <a:t>Hittle</a:t>
            </a:r>
            <a:r>
              <a:rPr lang="en-US" sz="2000" dirty="0"/>
              <a:t>, J. D. </a:t>
            </a:r>
            <a:r>
              <a:rPr lang="en-US" sz="2000" i="1" dirty="0"/>
              <a:t>et al.</a:t>
            </a:r>
            <a:r>
              <a:rPr lang="en-US" sz="2000" dirty="0"/>
              <a:t> (2006) LPSC 37</a:t>
            </a:r>
            <a:r>
              <a:rPr lang="en-US" sz="2000" baseline="30000" dirty="0"/>
              <a:t>th</a:t>
            </a:r>
            <a:r>
              <a:rPr lang="en-US" sz="2000" dirty="0"/>
              <a:t> </a:t>
            </a:r>
            <a:r>
              <a:rPr lang="en-US" sz="2000" dirty="0" err="1"/>
              <a:t>Abst</a:t>
            </a:r>
            <a:r>
              <a:rPr lang="en-US" sz="2000" dirty="0"/>
              <a:t>. #1411.  [18] </a:t>
            </a:r>
            <a:r>
              <a:rPr lang="en-US" sz="2000" dirty="0" err="1"/>
              <a:t>Wiens</a:t>
            </a:r>
            <a:r>
              <a:rPr lang="en-US" sz="2000" dirty="0"/>
              <a:t>, R. C.</a:t>
            </a:r>
            <a:r>
              <a:rPr lang="en-US" sz="2000" i="1" dirty="0"/>
              <a:t> et al.</a:t>
            </a:r>
            <a:r>
              <a:rPr lang="en-US" sz="2000" dirty="0"/>
              <a:t> (2013)</a:t>
            </a:r>
            <a:r>
              <a:rPr lang="en-US" sz="2000" i="1" dirty="0"/>
              <a:t> Space Sci. Rev.</a:t>
            </a:r>
            <a:r>
              <a:rPr lang="en-US" sz="2000" dirty="0"/>
              <a:t> </a:t>
            </a:r>
            <a:r>
              <a:rPr lang="en-US" sz="2000" b="1" dirty="0"/>
              <a:t>175</a:t>
            </a:r>
            <a:r>
              <a:rPr lang="en-US" sz="2000" dirty="0"/>
              <a:t>:93-124.</a:t>
            </a:r>
          </a:p>
          <a:p>
            <a:r>
              <a:rPr lang="en-US" sz="2000" b="1" dirty="0" smtClean="0">
                <a:solidFill>
                  <a:srgbClr val="FFC000"/>
                </a:solidFill>
                <a:latin typeface="Georgia" panose="02040502050405020303" pitchFamily="18" charset="0"/>
              </a:rPr>
              <a:t> </a:t>
            </a:r>
            <a:endParaRPr lang="en-US" sz="2000" b="1" dirty="0" smtClean="0">
              <a:solidFill>
                <a:schemeClr val="bg1"/>
              </a:solidFill>
              <a:latin typeface="Franklin Gothic Medium" panose="020B0603020102020204" pitchFamily="34"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34757" y="11074163"/>
            <a:ext cx="8330772" cy="496216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44228" y="9967445"/>
            <a:ext cx="5677803" cy="5834649"/>
          </a:xfrm>
          <a:prstGeom prst="rect">
            <a:avLst/>
          </a:prstGeom>
        </p:spPr>
      </p:pic>
      <p:sp>
        <p:nvSpPr>
          <p:cNvPr id="10" name="TextBox 9"/>
          <p:cNvSpPr txBox="1"/>
          <p:nvPr/>
        </p:nvSpPr>
        <p:spPr>
          <a:xfrm>
            <a:off x="924457" y="36515836"/>
            <a:ext cx="10802698" cy="646331"/>
          </a:xfrm>
          <a:prstGeom prst="rect">
            <a:avLst/>
          </a:prstGeom>
          <a:noFill/>
        </p:spPr>
        <p:txBody>
          <a:bodyPr wrap="square" rtlCol="0">
            <a:spAutoFit/>
          </a:bodyPr>
          <a:lstStyle/>
          <a:p>
            <a:r>
              <a:rPr lang="en-US" sz="3600" dirty="0" smtClean="0"/>
              <a:t>Fig. 1 – Closed Science Canister pre-launch.</a:t>
            </a:r>
            <a:endParaRPr lang="en-US" sz="3600" dirty="0"/>
          </a:p>
        </p:txBody>
      </p:sp>
      <p:sp>
        <p:nvSpPr>
          <p:cNvPr id="25" name="TextBox 24"/>
          <p:cNvSpPr txBox="1"/>
          <p:nvPr/>
        </p:nvSpPr>
        <p:spPr>
          <a:xfrm>
            <a:off x="24936655" y="8073713"/>
            <a:ext cx="2486581" cy="2423192"/>
          </a:xfrm>
          <a:prstGeom prst="rect">
            <a:avLst/>
          </a:prstGeom>
          <a:noFill/>
        </p:spPr>
        <p:txBody>
          <a:bodyPr wrap="square" rtlCol="0">
            <a:spAutoFit/>
          </a:bodyPr>
          <a:lstStyle/>
          <a:p>
            <a:r>
              <a:rPr lang="en-US" sz="3000" dirty="0" smtClean="0"/>
              <a:t>Fig. 2  Canister opened in solar wind collection configuration.</a:t>
            </a:r>
            <a:endParaRPr lang="en-US" sz="3000" dirty="0"/>
          </a:p>
        </p:txBody>
      </p:sp>
      <p:sp>
        <p:nvSpPr>
          <p:cNvPr id="26" name="TextBox 25"/>
          <p:cNvSpPr txBox="1"/>
          <p:nvPr/>
        </p:nvSpPr>
        <p:spPr>
          <a:xfrm>
            <a:off x="20275925" y="16029521"/>
            <a:ext cx="6644012" cy="646331"/>
          </a:xfrm>
          <a:prstGeom prst="rect">
            <a:avLst/>
          </a:prstGeom>
          <a:noFill/>
        </p:spPr>
        <p:txBody>
          <a:bodyPr wrap="square" rtlCol="0">
            <a:spAutoFit/>
          </a:bodyPr>
          <a:lstStyle/>
          <a:p>
            <a:r>
              <a:rPr lang="en-US" sz="3600" dirty="0" smtClean="0"/>
              <a:t>Fig. 3 – Sunward facing surfaces</a:t>
            </a:r>
            <a:endParaRPr lang="en-US" sz="3600" dirty="0"/>
          </a:p>
        </p:txBody>
      </p:sp>
      <p:sp>
        <p:nvSpPr>
          <p:cNvPr id="11" name="Rectangle 2"/>
          <p:cNvSpPr>
            <a:spLocks noChangeArrowheads="1"/>
          </p:cNvSpPr>
          <p:nvPr/>
        </p:nvSpPr>
        <p:spPr bwMode="auto">
          <a:xfrm>
            <a:off x="22699097" y="6873382"/>
            <a:ext cx="96203635" cy="5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548042550"/>
              </p:ext>
            </p:extLst>
          </p:nvPr>
        </p:nvGraphicFramePr>
        <p:xfrm>
          <a:off x="15102519" y="31755477"/>
          <a:ext cx="4664609" cy="4664609"/>
        </p:xfrm>
        <a:graphic>
          <a:graphicData uri="http://schemas.openxmlformats.org/presentationml/2006/ole">
            <mc:AlternateContent xmlns:mc="http://schemas.openxmlformats.org/markup-compatibility/2006">
              <mc:Choice xmlns:v="urn:schemas-microsoft-com:vml" Requires="v">
                <p:oleObj spid="_x0000_s1160" r:id="rId9" imgW="4116826" imgH="4118043" progId="Unknown">
                  <p:embed/>
                </p:oleObj>
              </mc:Choice>
              <mc:Fallback>
                <p:oleObj r:id="rId9" imgW="4116826" imgH="4118043" progId="Unknown">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02519" y="31755477"/>
                        <a:ext cx="4664609" cy="4664609"/>
                      </a:xfrm>
                      <a:prstGeom prst="rect">
                        <a:avLst/>
                      </a:prstGeom>
                      <a:noFill/>
                    </p:spPr>
                  </p:pic>
                </p:oleObj>
              </mc:Fallback>
            </mc:AlternateContent>
          </a:graphicData>
        </a:graphic>
      </p:graphicFrame>
      <p:sp>
        <p:nvSpPr>
          <p:cNvPr id="13" name="Rectangle 5"/>
          <p:cNvSpPr>
            <a:spLocks noChangeArrowheads="1"/>
          </p:cNvSpPr>
          <p:nvPr/>
        </p:nvSpPr>
        <p:spPr bwMode="auto">
          <a:xfrm>
            <a:off x="0" y="0"/>
            <a:ext cx="40233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863752645"/>
              </p:ext>
            </p:extLst>
          </p:nvPr>
        </p:nvGraphicFramePr>
        <p:xfrm>
          <a:off x="20213609" y="30873657"/>
          <a:ext cx="4029569" cy="5647072"/>
        </p:xfrm>
        <a:graphic>
          <a:graphicData uri="http://schemas.openxmlformats.org/presentationml/2006/ole">
            <mc:AlternateContent xmlns:mc="http://schemas.openxmlformats.org/markup-compatibility/2006">
              <mc:Choice xmlns:v="urn:schemas-microsoft-com:vml" Requires="v">
                <p:oleObj spid="_x0000_s1161" r:id="rId11" imgW="3430688" imgH="4804383" progId="Unknown">
                  <p:embed/>
                </p:oleObj>
              </mc:Choice>
              <mc:Fallback>
                <p:oleObj r:id="rId11" imgW="3430688" imgH="4804383" progId="Unknown">
                  <p:embed/>
                  <p:pic>
                    <p:nvPicPr>
                      <p:cNvPr id="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213609" y="30873657"/>
                        <a:ext cx="4029569" cy="5647072"/>
                      </a:xfrm>
                      <a:prstGeom prst="rect">
                        <a:avLst/>
                      </a:prstGeom>
                      <a:noFill/>
                    </p:spPr>
                  </p:pic>
                </p:oleObj>
              </mc:Fallback>
            </mc:AlternateContent>
          </a:graphicData>
        </a:graphic>
      </p:graphicFrame>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476470" y="28556925"/>
            <a:ext cx="5025877" cy="3350585"/>
          </a:xfrm>
          <a:prstGeom prst="rect">
            <a:avLst/>
          </a:prstGeom>
        </p:spPr>
      </p:pic>
      <p:sp>
        <p:nvSpPr>
          <p:cNvPr id="35" name="TextBox 34"/>
          <p:cNvSpPr txBox="1"/>
          <p:nvPr/>
        </p:nvSpPr>
        <p:spPr>
          <a:xfrm>
            <a:off x="14343283" y="36522387"/>
            <a:ext cx="12484719" cy="646331"/>
          </a:xfrm>
          <a:prstGeom prst="rect">
            <a:avLst/>
          </a:prstGeom>
          <a:noFill/>
        </p:spPr>
        <p:txBody>
          <a:bodyPr wrap="square" rtlCol="0">
            <a:spAutoFit/>
          </a:bodyPr>
          <a:lstStyle/>
          <a:p>
            <a:r>
              <a:rPr lang="en-US" sz="3600" dirty="0" smtClean="0"/>
              <a:t>Fig. 7-8 – Concentrator before and after the Hard Landing</a:t>
            </a:r>
            <a:endParaRPr lang="en-US" sz="3600" dirty="0"/>
          </a:p>
        </p:txBody>
      </p:sp>
      <p:sp>
        <p:nvSpPr>
          <p:cNvPr id="20" name="Rectangle 9"/>
          <p:cNvSpPr>
            <a:spLocks noChangeArrowheads="1"/>
          </p:cNvSpPr>
          <p:nvPr/>
        </p:nvSpPr>
        <p:spPr bwMode="auto">
          <a:xfrm>
            <a:off x="12728074" y="16144044"/>
            <a:ext cx="585460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418327598"/>
              </p:ext>
            </p:extLst>
          </p:nvPr>
        </p:nvGraphicFramePr>
        <p:xfrm>
          <a:off x="12792011" y="18740288"/>
          <a:ext cx="7444679" cy="3706225"/>
        </p:xfrm>
        <a:graphic>
          <a:graphicData uri="http://schemas.openxmlformats.org/presentationml/2006/ole">
            <mc:AlternateContent xmlns:mc="http://schemas.openxmlformats.org/markup-compatibility/2006">
              <mc:Choice xmlns:v="urn:schemas-microsoft-com:vml" Requires="v">
                <p:oleObj spid="_x0000_s1162" r:id="rId14" imgW="2744551" imgH="1372681" progId="Unknown">
                  <p:embed/>
                </p:oleObj>
              </mc:Choice>
              <mc:Fallback>
                <p:oleObj r:id="rId14" imgW="2744551" imgH="1372681" progId="Unknown">
                  <p:embed/>
                  <p:pic>
                    <p:nvPicPr>
                      <p:cNvPr id="0"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792011" y="18740288"/>
                        <a:ext cx="7444679" cy="3706225"/>
                      </a:xfrm>
                      <a:prstGeom prst="rect">
                        <a:avLst/>
                      </a:prstGeom>
                      <a:noFill/>
                    </p:spPr>
                  </p:pic>
                </p:oleObj>
              </mc:Fallback>
            </mc:AlternateContent>
          </a:graphicData>
        </a:graphic>
      </p:graphicFrame>
      <p:sp>
        <p:nvSpPr>
          <p:cNvPr id="22" name="Rectangle 11"/>
          <p:cNvSpPr>
            <a:spLocks noChangeArrowheads="1"/>
          </p:cNvSpPr>
          <p:nvPr/>
        </p:nvSpPr>
        <p:spPr bwMode="auto">
          <a:xfrm>
            <a:off x="20860227" y="16261507"/>
            <a:ext cx="1013376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1633368366"/>
              </p:ext>
            </p:extLst>
          </p:nvPr>
        </p:nvGraphicFramePr>
        <p:xfrm>
          <a:off x="20589719" y="21895292"/>
          <a:ext cx="6375238" cy="4788268"/>
        </p:xfrm>
        <a:graphic>
          <a:graphicData uri="http://schemas.openxmlformats.org/presentationml/2006/ole">
            <mc:AlternateContent xmlns:mc="http://schemas.openxmlformats.org/markup-compatibility/2006">
              <mc:Choice xmlns:v="urn:schemas-microsoft-com:vml" Requires="v">
                <p:oleObj spid="_x0000_s1163" r:id="rId16" imgW="5489101" imgH="4118043" progId="Unknown">
                  <p:embed/>
                </p:oleObj>
              </mc:Choice>
              <mc:Fallback>
                <p:oleObj r:id="rId16" imgW="5489101" imgH="4118043" progId="Unknown">
                  <p:embed/>
                  <p:pic>
                    <p:nvPicPr>
                      <p:cNvPr id="0"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589719" y="21895292"/>
                        <a:ext cx="6375238" cy="4788268"/>
                      </a:xfrm>
                      <a:prstGeom prst="rect">
                        <a:avLst/>
                      </a:prstGeom>
                      <a:noFill/>
                    </p:spPr>
                  </p:pic>
                </p:oleObj>
              </mc:Fallback>
            </mc:AlternateContent>
          </a:graphicData>
        </a:graphic>
      </p:graphicFrame>
      <p:pic>
        <p:nvPicPr>
          <p:cNvPr id="30" name="Picture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881030" y="25714844"/>
            <a:ext cx="6884797" cy="5163598"/>
          </a:xfrm>
          <a:prstGeom prst="rect">
            <a:avLst/>
          </a:prstGeom>
        </p:spPr>
      </p:pic>
      <p:sp>
        <p:nvSpPr>
          <p:cNvPr id="31" name="TextBox 30"/>
          <p:cNvSpPr txBox="1"/>
          <p:nvPr/>
        </p:nvSpPr>
        <p:spPr>
          <a:xfrm>
            <a:off x="20587596" y="18856418"/>
            <a:ext cx="6352673" cy="1754326"/>
          </a:xfrm>
          <a:prstGeom prst="rect">
            <a:avLst/>
          </a:prstGeom>
          <a:noFill/>
        </p:spPr>
        <p:txBody>
          <a:bodyPr wrap="square" rtlCol="0">
            <a:spAutoFit/>
          </a:bodyPr>
          <a:lstStyle/>
          <a:p>
            <a:r>
              <a:rPr lang="en-US" sz="3600" dirty="0"/>
              <a:t>Fig. 4.Canister thermal shield prior to installation. Diameter is 75 cm</a:t>
            </a:r>
            <a:r>
              <a:rPr lang="en-US" sz="3600" dirty="0" smtClean="0"/>
              <a:t>.</a:t>
            </a:r>
            <a:endParaRPr lang="en-US" sz="3600" dirty="0"/>
          </a:p>
        </p:txBody>
      </p:sp>
      <p:sp>
        <p:nvSpPr>
          <p:cNvPr id="36" name="TextBox 35"/>
          <p:cNvSpPr txBox="1"/>
          <p:nvPr/>
        </p:nvSpPr>
        <p:spPr>
          <a:xfrm>
            <a:off x="13573432" y="22918895"/>
            <a:ext cx="7459579" cy="2301317"/>
          </a:xfrm>
          <a:prstGeom prst="rect">
            <a:avLst/>
          </a:prstGeom>
          <a:noFill/>
        </p:spPr>
        <p:txBody>
          <a:bodyPr wrap="square" rtlCol="0">
            <a:spAutoFit/>
          </a:bodyPr>
          <a:lstStyle/>
          <a:p>
            <a:r>
              <a:rPr lang="en-US" sz="3600" dirty="0"/>
              <a:t>Fig. 5.  Canister thermal shield as returned after hard landing.  Brown areas are where solar radiation darkened a molecular film</a:t>
            </a:r>
            <a:r>
              <a:rPr lang="en-US" sz="3600" dirty="0" smtClean="0"/>
              <a:t>.</a:t>
            </a:r>
            <a:endParaRPr lang="en-US" sz="3600" dirty="0"/>
          </a:p>
        </p:txBody>
      </p:sp>
      <p:sp>
        <p:nvSpPr>
          <p:cNvPr id="37" name="TextBox 36"/>
          <p:cNvSpPr txBox="1"/>
          <p:nvPr/>
        </p:nvSpPr>
        <p:spPr>
          <a:xfrm>
            <a:off x="19973756" y="27280740"/>
            <a:ext cx="6160169" cy="2308324"/>
          </a:xfrm>
          <a:prstGeom prst="rect">
            <a:avLst/>
          </a:prstGeom>
          <a:noFill/>
        </p:spPr>
        <p:txBody>
          <a:bodyPr wrap="square" rtlCol="0">
            <a:spAutoFit/>
          </a:bodyPr>
          <a:lstStyle/>
          <a:p>
            <a:r>
              <a:rPr lang="en-US" sz="3600" dirty="0"/>
              <a:t>Fig. 6.  Close-up of canister thermal shield illustrating shading from direct solar radiation (see fig. 3</a:t>
            </a:r>
            <a:r>
              <a:rPr lang="en-US" sz="3600" dirty="0" smtClean="0"/>
              <a:t>).</a:t>
            </a:r>
            <a:endParaRPr lang="en-US" sz="3600" dirty="0"/>
          </a:p>
        </p:txBody>
      </p:sp>
      <p:pic>
        <p:nvPicPr>
          <p:cNvPr id="38" name="Picture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400000">
            <a:off x="33035312" y="29855639"/>
            <a:ext cx="3591628" cy="2394419"/>
          </a:xfrm>
          <a:prstGeom prst="rect">
            <a:avLst/>
          </a:prstGeom>
        </p:spPr>
      </p:pic>
      <p:sp>
        <p:nvSpPr>
          <p:cNvPr id="43" name="TextBox 42"/>
          <p:cNvSpPr txBox="1"/>
          <p:nvPr/>
        </p:nvSpPr>
        <p:spPr>
          <a:xfrm>
            <a:off x="28371610" y="31977337"/>
            <a:ext cx="5110042" cy="954107"/>
          </a:xfrm>
          <a:prstGeom prst="rect">
            <a:avLst/>
          </a:prstGeom>
          <a:noFill/>
        </p:spPr>
        <p:txBody>
          <a:bodyPr wrap="square" rtlCol="0">
            <a:spAutoFit/>
          </a:bodyPr>
          <a:lstStyle/>
          <a:p>
            <a:r>
              <a:rPr lang="en-US" sz="2800" dirty="0" smtClean="0"/>
              <a:t>Fig. 10 – Thermal Shield section of the Return Capsule</a:t>
            </a:r>
            <a:endParaRPr lang="en-US" sz="2800" dirty="0"/>
          </a:p>
        </p:txBody>
      </p:sp>
      <p:sp>
        <p:nvSpPr>
          <p:cNvPr id="44" name="Oval 43"/>
          <p:cNvSpPr/>
          <p:nvPr/>
        </p:nvSpPr>
        <p:spPr>
          <a:xfrm>
            <a:off x="28997450" y="29173627"/>
            <a:ext cx="758577" cy="8308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5974295" y="29353852"/>
            <a:ext cx="3646718" cy="3539430"/>
          </a:xfrm>
          <a:prstGeom prst="rect">
            <a:avLst/>
          </a:prstGeom>
          <a:noFill/>
        </p:spPr>
        <p:txBody>
          <a:bodyPr wrap="square" rtlCol="0">
            <a:spAutoFit/>
          </a:bodyPr>
          <a:lstStyle/>
          <a:p>
            <a:r>
              <a:rPr lang="en-US" sz="2800" dirty="0" smtClean="0"/>
              <a:t>Fig. 10a – Close up of the Thermal Shield section that shows the contrast between the white paint that was shadowed during sun exposure on the Genesis Mission</a:t>
            </a:r>
            <a:endParaRPr lang="en-US" sz="2800" dirty="0"/>
          </a:p>
        </p:txBody>
      </p:sp>
      <p:cxnSp>
        <p:nvCxnSpPr>
          <p:cNvPr id="47" name="Straight Arrow Connector 46"/>
          <p:cNvCxnSpPr/>
          <p:nvPr/>
        </p:nvCxnSpPr>
        <p:spPr>
          <a:xfrm>
            <a:off x="29635803" y="29897175"/>
            <a:ext cx="4270266" cy="154431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642050" y="24068094"/>
            <a:ext cx="7266313" cy="4443574"/>
          </a:xfrm>
          <a:prstGeom prst="rect">
            <a:avLst/>
          </a:prstGeom>
        </p:spPr>
      </p:pic>
      <p:sp>
        <p:nvSpPr>
          <p:cNvPr id="48" name="TextBox 47"/>
          <p:cNvSpPr txBox="1"/>
          <p:nvPr/>
        </p:nvSpPr>
        <p:spPr>
          <a:xfrm>
            <a:off x="12575786" y="15911254"/>
            <a:ext cx="6435891" cy="646331"/>
          </a:xfrm>
          <a:prstGeom prst="rect">
            <a:avLst/>
          </a:prstGeom>
          <a:noFill/>
        </p:spPr>
        <p:txBody>
          <a:bodyPr wrap="square" rtlCol="0">
            <a:spAutoFit/>
          </a:bodyPr>
          <a:lstStyle/>
          <a:p>
            <a:r>
              <a:rPr lang="en-US" sz="3600" dirty="0" smtClean="0"/>
              <a:t>Fig. 2a  Opened Science Canister</a:t>
            </a:r>
            <a:endParaRPr lang="en-US" sz="3600" dirty="0"/>
          </a:p>
        </p:txBody>
      </p:sp>
      <p:sp>
        <p:nvSpPr>
          <p:cNvPr id="49" name="TextBox 48"/>
          <p:cNvSpPr txBox="1"/>
          <p:nvPr/>
        </p:nvSpPr>
        <p:spPr>
          <a:xfrm>
            <a:off x="28470668" y="24189351"/>
            <a:ext cx="2976005" cy="1380891"/>
          </a:xfrm>
          <a:prstGeom prst="rect">
            <a:avLst/>
          </a:prstGeom>
          <a:noFill/>
        </p:spPr>
        <p:txBody>
          <a:bodyPr wrap="square" rtlCol="0">
            <a:spAutoFit/>
          </a:bodyPr>
          <a:lstStyle/>
          <a:p>
            <a:r>
              <a:rPr lang="en-US" sz="2800" dirty="0" smtClean="0"/>
              <a:t>Fig. </a:t>
            </a:r>
            <a:r>
              <a:rPr lang="en-US" sz="2800" dirty="0"/>
              <a:t>9</a:t>
            </a:r>
            <a:r>
              <a:rPr lang="en-US" sz="2800" dirty="0" smtClean="0"/>
              <a:t> – The Capsule and Science Canister</a:t>
            </a:r>
          </a:p>
        </p:txBody>
      </p:sp>
      <p:graphicFrame>
        <p:nvGraphicFramePr>
          <p:cNvPr id="29" name="Object 28"/>
          <p:cNvGraphicFramePr>
            <a:graphicFrameLocks noChangeAspect="1"/>
          </p:cNvGraphicFramePr>
          <p:nvPr>
            <p:extLst>
              <p:ext uri="{D42A27DB-BD31-4B8C-83A1-F6EECF244321}">
                <p14:modId xmlns:p14="http://schemas.microsoft.com/office/powerpoint/2010/main" val="384010664"/>
              </p:ext>
            </p:extLst>
          </p:nvPr>
        </p:nvGraphicFramePr>
        <p:xfrm>
          <a:off x="911107" y="29970720"/>
          <a:ext cx="10752691" cy="6545116"/>
        </p:xfrm>
        <a:graphic>
          <a:graphicData uri="http://schemas.openxmlformats.org/presentationml/2006/ole">
            <mc:AlternateContent xmlns:mc="http://schemas.openxmlformats.org/markup-compatibility/2006">
              <mc:Choice xmlns:v="urn:schemas-microsoft-com:vml" Requires="v">
                <p:oleObj spid="_x0000_s1164" r:id="rId21" imgW="3724560" imgH="2267640" progId="">
                  <p:embed/>
                </p:oleObj>
              </mc:Choice>
              <mc:Fallback>
                <p:oleObj r:id="rId21" imgW="3724560" imgH="2267640" progId="">
                  <p:embed/>
                  <p:pic>
                    <p:nvPicPr>
                      <p:cNvPr id="0" name=""/>
                      <p:cNvPicPr/>
                      <p:nvPr/>
                    </p:nvPicPr>
                    <p:blipFill>
                      <a:blip r:embed="rId22"/>
                      <a:stretch>
                        <a:fillRect/>
                      </a:stretch>
                    </p:blipFill>
                    <p:spPr>
                      <a:xfrm>
                        <a:off x="911107" y="29970720"/>
                        <a:ext cx="10752691" cy="6545116"/>
                      </a:xfrm>
                      <a:prstGeom prst="rect">
                        <a:avLst/>
                      </a:prstGeom>
                    </p:spPr>
                  </p:pic>
                </p:oleObj>
              </mc:Fallback>
            </mc:AlternateContent>
          </a:graphicData>
        </a:graphic>
      </p:graphicFrame>
      <p:pic>
        <p:nvPicPr>
          <p:cNvPr id="34" name="Picture 3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9353762" y="6970726"/>
            <a:ext cx="5578680" cy="4113494"/>
          </a:xfrm>
          <a:prstGeom prst="rect">
            <a:avLst/>
          </a:prstGeom>
        </p:spPr>
      </p:pic>
    </p:spTree>
    <p:extLst>
      <p:ext uri="{BB962C8B-B14F-4D97-AF65-F5344CB8AC3E}">
        <p14:creationId xmlns:p14="http://schemas.microsoft.com/office/powerpoint/2010/main" val="32052982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1334</TotalTime>
  <Words>1591</Words>
  <Application>Microsoft Office PowerPoint</Application>
  <PresentationFormat>Custom</PresentationFormat>
  <Paragraphs>28</Paragraphs>
  <Slides>1</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10" baseType="lpstr">
      <vt:lpstr>Arial</vt:lpstr>
      <vt:lpstr>Calibri</vt:lpstr>
      <vt:lpstr>Calibri Light</vt:lpstr>
      <vt:lpstr>Franklin Gothic Book</vt:lpstr>
      <vt:lpstr>Franklin Gothic Demi</vt:lpstr>
      <vt:lpstr>Franklin Gothic Medium</vt:lpstr>
      <vt:lpstr>Georgia</vt:lpstr>
      <vt:lpstr>Office Theme</vt:lpstr>
      <vt:lpstr>Unknown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Allums, Kimberly K. (JSC-KA111)[Jacobs Technology, Inc.]</dc:creator>
  <cp:lastModifiedBy>Allums, Kimberly K. (JSC-KA111)[Jacobs Technology, Inc.]</cp:lastModifiedBy>
  <cp:revision>65</cp:revision>
  <cp:lastPrinted>2016-03-18T18:54:24Z</cp:lastPrinted>
  <dcterms:created xsi:type="dcterms:W3CDTF">2015-02-25T22:37:28Z</dcterms:created>
  <dcterms:modified xsi:type="dcterms:W3CDTF">2016-03-18T19:14:05Z</dcterms:modified>
</cp:coreProperties>
</file>